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1_8208348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8"/>
  </p:notesMasterIdLst>
  <p:sldIdLst>
    <p:sldId id="256" r:id="rId3"/>
    <p:sldId id="303" r:id="rId4"/>
    <p:sldId id="273" r:id="rId5"/>
    <p:sldId id="257" r:id="rId6"/>
    <p:sldId id="304" r:id="rId7"/>
    <p:sldId id="315" r:id="rId8"/>
    <p:sldId id="262" r:id="rId9"/>
    <p:sldId id="316" r:id="rId10"/>
    <p:sldId id="317" r:id="rId11"/>
    <p:sldId id="280" r:id="rId12"/>
    <p:sldId id="321" r:id="rId13"/>
    <p:sldId id="301" r:id="rId14"/>
    <p:sldId id="328" r:id="rId15"/>
    <p:sldId id="323" r:id="rId16"/>
    <p:sldId id="320" r:id="rId17"/>
    <p:sldId id="275" r:id="rId18"/>
    <p:sldId id="300" r:id="rId19"/>
    <p:sldId id="327" r:id="rId20"/>
    <p:sldId id="329" r:id="rId21"/>
    <p:sldId id="333" r:id="rId22"/>
    <p:sldId id="332" r:id="rId23"/>
    <p:sldId id="330" r:id="rId24"/>
    <p:sldId id="331" r:id="rId25"/>
    <p:sldId id="279" r:id="rId26"/>
    <p:sldId id="31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2D714F-9970-4DEC-B204-9611BB439E36}" name="Sara Sakhi" initials="SS" userId="S::sara.sakhi@intisarfoundation.org::38f5eaaf-4050-4a0d-bd84-b913c4bfed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102B0-5DB5-C9AC-8437-F40409CD9E39}" v="2" dt="2024-09-19T16:11:56.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7" autoAdjust="0"/>
  </p:normalViewPr>
  <p:slideViewPr>
    <p:cSldViewPr snapToGrid="0">
      <p:cViewPr varScale="1">
        <p:scale>
          <a:sx n="54" d="100"/>
          <a:sy n="54" d="100"/>
        </p:scale>
        <p:origin x="400" y="60"/>
      </p:cViewPr>
      <p:guideLst/>
    </p:cSldViewPr>
  </p:slideViewPr>
  <p:outlineViewPr>
    <p:cViewPr>
      <p:scale>
        <a:sx n="33" d="100"/>
        <a:sy n="33" d="100"/>
      </p:scale>
      <p:origin x="0" y="-107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omments/modernComment_101_82083487.xml><?xml version="1.0" encoding="utf-8"?>
<p188:cmLst xmlns:a="http://schemas.openxmlformats.org/drawingml/2006/main" xmlns:r="http://schemas.openxmlformats.org/officeDocument/2006/relationships" xmlns:p188="http://schemas.microsoft.com/office/powerpoint/2018/8/main">
  <p188:cm id="{F61BB0AA-0608-4EDC-830F-2080DA5BA0E6}" authorId="{AC2D714F-9970-4DEC-B204-9611BB439E36}" created="2024-07-10T09:40:02.960">
    <ac:deMkLst xmlns:ac="http://schemas.microsoft.com/office/drawing/2013/main/command">
      <pc:docMk xmlns:pc="http://schemas.microsoft.com/office/powerpoint/2013/main/command"/>
      <pc:sldMk xmlns:pc="http://schemas.microsoft.com/office/powerpoint/2013/main/command" cId="2181575815" sldId="257"/>
      <ac:spMk id="11" creationId="{00000000-0000-0000-0000-000000000000}"/>
    </ac:deMkLst>
    <p188:txBody>
      <a:bodyPr/>
      <a:lstStyle/>
      <a:p>
        <a:r>
          <a:rPr lang="en-GB"/>
          <a:t>Dr Lina </a:t>
        </a:r>
      </a:p>
    </p188:txBody>
  </p188:cm>
  <p188:cm id="{646DB12B-F642-433A-A092-E5272C1FACFC}" authorId="{AC2D714F-9970-4DEC-B204-9611BB439E36}" created="2024-07-10T09:40:15.835">
    <ac:deMkLst xmlns:ac="http://schemas.microsoft.com/office/drawing/2013/main/command">
      <pc:docMk xmlns:pc="http://schemas.microsoft.com/office/powerpoint/2013/main/command"/>
      <pc:sldMk xmlns:pc="http://schemas.microsoft.com/office/powerpoint/2013/main/command" cId="2181575815" sldId="257"/>
      <ac:graphicFrameMk id="8" creationId="{00000000-0000-0000-0000-000000000000}"/>
    </ac:deMkLst>
    <p188:txBody>
      <a:bodyPr/>
      <a:lstStyle/>
      <a:p>
        <a:r>
          <a:rPr lang="en-GB"/>
          <a:t>Dr Lina </a:t>
        </a:r>
      </a:p>
    </p188:txBody>
  </p188:cm>
  <p188:cm id="{6A6555E1-4588-4DE9-920C-6D0FD82A0DCB}" authorId="{AC2D714F-9970-4DEC-B204-9611BB439E36}" created="2024-07-10T09:40:23.255">
    <ac:deMkLst xmlns:ac="http://schemas.microsoft.com/office/drawing/2013/main/command">
      <pc:docMk xmlns:pc="http://schemas.microsoft.com/office/powerpoint/2013/main/command"/>
      <pc:sldMk xmlns:pc="http://schemas.microsoft.com/office/powerpoint/2013/main/command" cId="2181575815" sldId="257"/>
      <ac:spMk id="10" creationId="{00000000-0000-0000-0000-000000000000}"/>
    </ac:deMkLst>
    <p188:txBody>
      <a:bodyPr/>
      <a:lstStyle/>
      <a:p>
        <a:r>
          <a:rPr lang="en-GB"/>
          <a:t>Dr Lina </a:t>
        </a:r>
      </a:p>
    </p188:txBody>
  </p188:cm>
  <p188:cm id="{87BD48E9-4992-42DB-9B2B-4CC2B5C13E97}" authorId="{AC2D714F-9970-4DEC-B204-9611BB439E36}" created="2024-07-10T09:40:43.476">
    <ac:deMkLst xmlns:ac="http://schemas.microsoft.com/office/drawing/2013/main/command">
      <pc:docMk xmlns:pc="http://schemas.microsoft.com/office/powerpoint/2013/main/command"/>
      <pc:sldMk xmlns:pc="http://schemas.microsoft.com/office/powerpoint/2013/main/command" cId="2181575815" sldId="257"/>
      <ac:graphicFrameMk id="8" creationId="{00000000-0000-0000-0000-000000000000}"/>
    </ac:deMkLst>
    <p188:txBody>
      <a:bodyPr/>
      <a:lstStyle/>
      <a:p>
        <a:r>
          <a:rPr lang="en-GB"/>
          <a:t>Sara 
</a:t>
        </a:r>
      </a:p>
    </p188:txBody>
  </p188:cm>
  <p188:cm id="{A03CACF0-B44E-4449-B9CA-4F57E5D94843}" authorId="{AC2D714F-9970-4DEC-B204-9611BB439E36}" created="2024-07-10T09:40:52.657">
    <ac:deMkLst xmlns:ac="http://schemas.microsoft.com/office/drawing/2013/main/command">
      <pc:docMk xmlns:pc="http://schemas.microsoft.com/office/powerpoint/2013/main/command"/>
      <pc:sldMk xmlns:pc="http://schemas.microsoft.com/office/powerpoint/2013/main/command" cId="2181575815" sldId="257"/>
      <ac:graphicFrameMk id="8" creationId="{00000000-0000-0000-0000-000000000000}"/>
    </ac:deMkLst>
    <p188:txBody>
      <a:bodyPr/>
      <a:lstStyle/>
      <a:p>
        <a:r>
          <a:rPr lang="en-GB"/>
          <a:t>sara</a:t>
        </a:r>
      </a:p>
    </p188:txBody>
  </p188:cm>
  <p188:cm id="{B0914365-956A-4FEF-8BD4-39C1C36E2B7E}" authorId="{AC2D714F-9970-4DEC-B204-9611BB439E36}" created="2024-07-10T09:41:00.837">
    <ac:deMkLst xmlns:ac="http://schemas.microsoft.com/office/drawing/2013/main/command">
      <pc:docMk xmlns:pc="http://schemas.microsoft.com/office/powerpoint/2013/main/command"/>
      <pc:sldMk xmlns:pc="http://schemas.microsoft.com/office/powerpoint/2013/main/command" cId="2181575815" sldId="257"/>
      <ac:spMk id="9" creationId="{00000000-0000-0000-0000-000000000000}"/>
    </ac:deMkLst>
    <p188:txBody>
      <a:bodyPr/>
      <a:lstStyle/>
      <a:p>
        <a:r>
          <a:rPr lang="en-GB"/>
          <a:t>Sara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8FBCD-04B3-4968-9535-050E290E840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F4FCC0A-0B06-45C6-B6FF-10FA3CB778D2}">
      <dgm:prSet phldrT="[Text]"/>
      <dgm:spPr>
        <a:solidFill>
          <a:schemeClr val="bg1">
            <a:lumMod val="85000"/>
          </a:schemeClr>
        </a:solidFill>
      </dgm:spPr>
      <dgm:t>
        <a:bodyPr/>
        <a:lstStyle/>
        <a:p>
          <a:r>
            <a:rPr lang="en-US" dirty="0">
              <a:solidFill>
                <a:schemeClr val="tx1"/>
              </a:solidFill>
              <a:latin typeface="+mj-lt"/>
            </a:rPr>
            <a:t> Shatila Camp &amp; Refugee mental health</a:t>
          </a:r>
        </a:p>
      </dgm:t>
    </dgm:pt>
    <dgm:pt modelId="{4E66C2B2-4CB0-47FB-913B-5235647B2CEF}" type="parTrans" cxnId="{AF8647E3-9949-484A-9944-0969E29807AB}">
      <dgm:prSet/>
      <dgm:spPr/>
      <dgm:t>
        <a:bodyPr/>
        <a:lstStyle/>
        <a:p>
          <a:endParaRPr lang="en-US"/>
        </a:p>
      </dgm:t>
    </dgm:pt>
    <dgm:pt modelId="{FE22B89A-A7EE-475A-8A58-086ECC994ED5}" type="sibTrans" cxnId="{AF8647E3-9949-484A-9944-0969E29807AB}">
      <dgm:prSet/>
      <dgm:spPr/>
      <dgm:t>
        <a:bodyPr/>
        <a:lstStyle/>
        <a:p>
          <a:endParaRPr lang="en-US"/>
        </a:p>
      </dgm:t>
    </dgm:pt>
    <dgm:pt modelId="{C82C0445-F2F4-4279-BEF8-CC80F433E3BE}">
      <dgm:prSet phldrT="[Text]"/>
      <dgm:spPr>
        <a:solidFill>
          <a:schemeClr val="bg1">
            <a:lumMod val="85000"/>
          </a:schemeClr>
        </a:solidFill>
      </dgm:spPr>
      <dgm:t>
        <a:bodyPr/>
        <a:lstStyle/>
        <a:p>
          <a:r>
            <a:rPr lang="en-GB" dirty="0">
              <a:solidFill>
                <a:schemeClr val="tx1"/>
              </a:solidFill>
              <a:latin typeface="+mj-lt"/>
            </a:rPr>
            <a:t>Dramatherapy Programme Overview</a:t>
          </a:r>
          <a:endParaRPr lang="en-US" dirty="0">
            <a:solidFill>
              <a:schemeClr val="tx1"/>
            </a:solidFill>
          </a:endParaRPr>
        </a:p>
      </dgm:t>
    </dgm:pt>
    <dgm:pt modelId="{6FB4609C-04AE-414A-BE9B-E060BF193372}" type="parTrans" cxnId="{46EC5CB0-97FE-4FB0-B4E7-D6334F784469}">
      <dgm:prSet/>
      <dgm:spPr/>
      <dgm:t>
        <a:bodyPr/>
        <a:lstStyle/>
        <a:p>
          <a:endParaRPr lang="en-US"/>
        </a:p>
      </dgm:t>
    </dgm:pt>
    <dgm:pt modelId="{CED90F12-E123-4182-BEE0-F24DAF4F0AD8}" type="sibTrans" cxnId="{46EC5CB0-97FE-4FB0-B4E7-D6334F784469}">
      <dgm:prSet/>
      <dgm:spPr/>
      <dgm:t>
        <a:bodyPr/>
        <a:lstStyle/>
        <a:p>
          <a:endParaRPr lang="en-US"/>
        </a:p>
      </dgm:t>
    </dgm:pt>
    <dgm:pt modelId="{7735E362-06DC-4E2A-B25A-1105BA2AA09B}">
      <dgm:prSet/>
      <dgm:spPr>
        <a:solidFill>
          <a:schemeClr val="bg1">
            <a:lumMod val="85000"/>
          </a:schemeClr>
        </a:solidFill>
      </dgm:spPr>
      <dgm:t>
        <a:bodyPr/>
        <a:lstStyle/>
        <a:p>
          <a:endParaRPr lang="en-US"/>
        </a:p>
      </dgm:t>
    </dgm:pt>
    <dgm:pt modelId="{F1B59552-3D04-4A3E-AE7F-EAB85F9EDD14}" type="parTrans" cxnId="{1EC6AC79-953C-41E1-871E-74FA80B14841}">
      <dgm:prSet/>
      <dgm:spPr/>
      <dgm:t>
        <a:bodyPr/>
        <a:lstStyle/>
        <a:p>
          <a:endParaRPr lang="en-US"/>
        </a:p>
      </dgm:t>
    </dgm:pt>
    <dgm:pt modelId="{D99C3496-E1C6-4475-9E19-675CE0C9AE89}" type="sibTrans" cxnId="{1EC6AC79-953C-41E1-871E-74FA80B14841}">
      <dgm:prSet/>
      <dgm:spPr/>
      <dgm:t>
        <a:bodyPr/>
        <a:lstStyle/>
        <a:p>
          <a:endParaRPr lang="en-US"/>
        </a:p>
      </dgm:t>
    </dgm:pt>
    <dgm:pt modelId="{5FA20632-7FC5-4290-A8DE-F94CEF1E05EC}">
      <dgm:prSet/>
      <dgm:spPr>
        <a:solidFill>
          <a:schemeClr val="bg1">
            <a:lumMod val="85000"/>
          </a:schemeClr>
        </a:solidFill>
      </dgm:spPr>
      <dgm:t>
        <a:bodyPr/>
        <a:lstStyle/>
        <a:p>
          <a:endParaRPr lang="en-US"/>
        </a:p>
      </dgm:t>
    </dgm:pt>
    <dgm:pt modelId="{759253AA-0C17-404E-9C10-272E1E9467F7}" type="parTrans" cxnId="{3373EF9C-977A-483B-ABEE-E3994EE772D6}">
      <dgm:prSet/>
      <dgm:spPr/>
      <dgm:t>
        <a:bodyPr/>
        <a:lstStyle/>
        <a:p>
          <a:endParaRPr lang="en-US"/>
        </a:p>
      </dgm:t>
    </dgm:pt>
    <dgm:pt modelId="{C6C54ACC-C5BD-45C4-BA58-F7A3D6451E3C}" type="sibTrans" cxnId="{3373EF9C-977A-483B-ABEE-E3994EE772D6}">
      <dgm:prSet/>
      <dgm:spPr/>
      <dgm:t>
        <a:bodyPr/>
        <a:lstStyle/>
        <a:p>
          <a:endParaRPr lang="en-US"/>
        </a:p>
      </dgm:t>
    </dgm:pt>
    <dgm:pt modelId="{ABF3CA44-45D7-4691-A8DC-FA23E76A494B}">
      <dgm:prSet/>
      <dgm:spPr>
        <a:solidFill>
          <a:schemeClr val="bg1">
            <a:lumMod val="85000"/>
          </a:schemeClr>
        </a:solidFill>
      </dgm:spPr>
      <dgm:t>
        <a:bodyPr/>
        <a:lstStyle/>
        <a:p>
          <a:endParaRPr lang="en-US"/>
        </a:p>
      </dgm:t>
    </dgm:pt>
    <dgm:pt modelId="{8E8127EF-813E-460C-AA25-89605DEBD4ED}" type="parTrans" cxnId="{4E3C0037-839B-466D-95C2-27A8DFC91511}">
      <dgm:prSet/>
      <dgm:spPr/>
      <dgm:t>
        <a:bodyPr/>
        <a:lstStyle/>
        <a:p>
          <a:endParaRPr lang="en-US"/>
        </a:p>
      </dgm:t>
    </dgm:pt>
    <dgm:pt modelId="{C040A239-6CB7-4FF1-B261-32F9D0A0A6A9}" type="sibTrans" cxnId="{4E3C0037-839B-466D-95C2-27A8DFC91511}">
      <dgm:prSet/>
      <dgm:spPr/>
      <dgm:t>
        <a:bodyPr/>
        <a:lstStyle/>
        <a:p>
          <a:endParaRPr lang="en-US"/>
        </a:p>
      </dgm:t>
    </dgm:pt>
    <dgm:pt modelId="{2C480299-AA7B-41AA-B37E-2C173E1405D1}">
      <dgm:prSet phldrT="[Text]"/>
      <dgm:spPr>
        <a:solidFill>
          <a:schemeClr val="bg1">
            <a:lumMod val="85000"/>
          </a:schemeClr>
        </a:solidFill>
      </dgm:spPr>
      <dgm:t>
        <a:bodyPr/>
        <a:lstStyle/>
        <a:p>
          <a:r>
            <a:rPr lang="en-US" dirty="0">
              <a:solidFill>
                <a:schemeClr val="tx1"/>
              </a:solidFill>
              <a:latin typeface="+mj-lt"/>
            </a:rPr>
            <a:t>Introduction and Background</a:t>
          </a:r>
          <a:endParaRPr lang="en-US" dirty="0">
            <a:solidFill>
              <a:schemeClr val="tx1"/>
            </a:solidFill>
          </a:endParaRPr>
        </a:p>
      </dgm:t>
    </dgm:pt>
    <dgm:pt modelId="{0BE97E8D-CE73-4EA8-86CF-8020E9C29D63}" type="sibTrans" cxnId="{8A06239C-778F-4EE6-AC64-A5F17B8F48EB}">
      <dgm:prSet/>
      <dgm:spPr/>
      <dgm:t>
        <a:bodyPr/>
        <a:lstStyle/>
        <a:p>
          <a:endParaRPr lang="en-US"/>
        </a:p>
      </dgm:t>
    </dgm:pt>
    <dgm:pt modelId="{E86BEEB9-83DB-4C3A-9D95-E78CF97C887F}" type="parTrans" cxnId="{8A06239C-778F-4EE6-AC64-A5F17B8F48EB}">
      <dgm:prSet/>
      <dgm:spPr/>
      <dgm:t>
        <a:bodyPr/>
        <a:lstStyle/>
        <a:p>
          <a:endParaRPr lang="en-US"/>
        </a:p>
      </dgm:t>
    </dgm:pt>
    <dgm:pt modelId="{1FDC01E0-5872-4339-950B-11421659C702}" type="pres">
      <dgm:prSet presAssocID="{9698FBCD-04B3-4968-9535-050E290E8406}" presName="Name0" presStyleCnt="0">
        <dgm:presLayoutVars>
          <dgm:chMax val="7"/>
          <dgm:chPref val="7"/>
          <dgm:dir/>
        </dgm:presLayoutVars>
      </dgm:prSet>
      <dgm:spPr/>
    </dgm:pt>
    <dgm:pt modelId="{CBA6E69D-2A7C-47E8-A6A9-4670A05699AD}" type="pres">
      <dgm:prSet presAssocID="{9698FBCD-04B3-4968-9535-050E290E8406}" presName="Name1" presStyleCnt="0"/>
      <dgm:spPr/>
    </dgm:pt>
    <dgm:pt modelId="{48A4CB4D-3BC6-4E71-812B-932B25CAA5B2}" type="pres">
      <dgm:prSet presAssocID="{9698FBCD-04B3-4968-9535-050E290E8406}" presName="cycle" presStyleCnt="0"/>
      <dgm:spPr/>
    </dgm:pt>
    <dgm:pt modelId="{5D03C3A8-5795-40E9-B79C-596CCB1DE61D}" type="pres">
      <dgm:prSet presAssocID="{9698FBCD-04B3-4968-9535-050E290E8406}" presName="srcNode" presStyleLbl="node1" presStyleIdx="0" presStyleCnt="6"/>
      <dgm:spPr/>
    </dgm:pt>
    <dgm:pt modelId="{1CA3EDCC-7DDE-4854-ADD0-C96953844571}" type="pres">
      <dgm:prSet presAssocID="{9698FBCD-04B3-4968-9535-050E290E8406}" presName="conn" presStyleLbl="parChTrans1D2" presStyleIdx="0" presStyleCnt="1"/>
      <dgm:spPr/>
    </dgm:pt>
    <dgm:pt modelId="{33655A41-FA1B-460B-B039-E7DA6677A533}" type="pres">
      <dgm:prSet presAssocID="{9698FBCD-04B3-4968-9535-050E290E8406}" presName="extraNode" presStyleLbl="node1" presStyleIdx="0" presStyleCnt="6"/>
      <dgm:spPr/>
    </dgm:pt>
    <dgm:pt modelId="{3975A210-44FB-4EA4-BCF1-8A3B6C8808CD}" type="pres">
      <dgm:prSet presAssocID="{9698FBCD-04B3-4968-9535-050E290E8406}" presName="dstNode" presStyleLbl="node1" presStyleIdx="0" presStyleCnt="6"/>
      <dgm:spPr/>
    </dgm:pt>
    <dgm:pt modelId="{2ECD035D-00D3-47BA-A868-389953966961}" type="pres">
      <dgm:prSet presAssocID="{2C480299-AA7B-41AA-B37E-2C173E1405D1}" presName="text_1" presStyleLbl="node1" presStyleIdx="0" presStyleCnt="6">
        <dgm:presLayoutVars>
          <dgm:bulletEnabled val="1"/>
        </dgm:presLayoutVars>
      </dgm:prSet>
      <dgm:spPr/>
    </dgm:pt>
    <dgm:pt modelId="{F0E8B579-7C64-448F-89C5-BEA9AD130412}" type="pres">
      <dgm:prSet presAssocID="{2C480299-AA7B-41AA-B37E-2C173E1405D1}" presName="accent_1" presStyleCnt="0"/>
      <dgm:spPr/>
    </dgm:pt>
    <dgm:pt modelId="{6AE613EA-022D-457C-A9EC-1AB430244E12}" type="pres">
      <dgm:prSet presAssocID="{2C480299-AA7B-41AA-B37E-2C173E1405D1}" presName="accentRepeatNode" presStyleLbl="solidFgAcc1" presStyleIdx="0" presStyleCnt="6"/>
      <dgm:spPr/>
    </dgm:pt>
    <dgm:pt modelId="{E07A0086-5D59-48D8-A0DF-EEB80F33F394}" type="pres">
      <dgm:prSet presAssocID="{FF4FCC0A-0B06-45C6-B6FF-10FA3CB778D2}" presName="text_2" presStyleLbl="node1" presStyleIdx="1" presStyleCnt="6">
        <dgm:presLayoutVars>
          <dgm:bulletEnabled val="1"/>
        </dgm:presLayoutVars>
      </dgm:prSet>
      <dgm:spPr/>
    </dgm:pt>
    <dgm:pt modelId="{7E068C5B-6378-4B25-B4D8-5A0F23DF0144}" type="pres">
      <dgm:prSet presAssocID="{FF4FCC0A-0B06-45C6-B6FF-10FA3CB778D2}" presName="accent_2" presStyleCnt="0"/>
      <dgm:spPr/>
    </dgm:pt>
    <dgm:pt modelId="{AE2C697A-8A5E-41C9-A3B9-45C4341674D2}" type="pres">
      <dgm:prSet presAssocID="{FF4FCC0A-0B06-45C6-B6FF-10FA3CB778D2}" presName="accentRepeatNode" presStyleLbl="solidFgAcc1" presStyleIdx="1" presStyleCnt="6"/>
      <dgm:spPr/>
    </dgm:pt>
    <dgm:pt modelId="{0D106D72-4B45-46E5-9628-DF0933F485C5}" type="pres">
      <dgm:prSet presAssocID="{C82C0445-F2F4-4279-BEF8-CC80F433E3BE}" presName="text_3" presStyleLbl="node1" presStyleIdx="2" presStyleCnt="6">
        <dgm:presLayoutVars>
          <dgm:bulletEnabled val="1"/>
        </dgm:presLayoutVars>
      </dgm:prSet>
      <dgm:spPr/>
    </dgm:pt>
    <dgm:pt modelId="{98D20E68-2670-4559-8694-29E8CBC0613F}" type="pres">
      <dgm:prSet presAssocID="{C82C0445-F2F4-4279-BEF8-CC80F433E3BE}" presName="accent_3" presStyleCnt="0"/>
      <dgm:spPr/>
    </dgm:pt>
    <dgm:pt modelId="{63698296-5E3D-460D-B3FD-8C5BF6C7FFCD}" type="pres">
      <dgm:prSet presAssocID="{C82C0445-F2F4-4279-BEF8-CC80F433E3BE}" presName="accentRepeatNode" presStyleLbl="solidFgAcc1" presStyleIdx="2" presStyleCnt="6"/>
      <dgm:spPr/>
    </dgm:pt>
    <dgm:pt modelId="{596E8B81-B679-4433-9428-DBD51E1926CE}" type="pres">
      <dgm:prSet presAssocID="{7735E362-06DC-4E2A-B25A-1105BA2AA09B}" presName="text_4" presStyleLbl="node1" presStyleIdx="3" presStyleCnt="6">
        <dgm:presLayoutVars>
          <dgm:bulletEnabled val="1"/>
        </dgm:presLayoutVars>
      </dgm:prSet>
      <dgm:spPr/>
    </dgm:pt>
    <dgm:pt modelId="{37683622-CDB1-4BE9-A4A5-BD204ED2371B}" type="pres">
      <dgm:prSet presAssocID="{7735E362-06DC-4E2A-B25A-1105BA2AA09B}" presName="accent_4" presStyleCnt="0"/>
      <dgm:spPr/>
    </dgm:pt>
    <dgm:pt modelId="{B32DD4A0-0203-41BE-A75B-EB3154E4A935}" type="pres">
      <dgm:prSet presAssocID="{7735E362-06DC-4E2A-B25A-1105BA2AA09B}" presName="accentRepeatNode" presStyleLbl="solidFgAcc1" presStyleIdx="3" presStyleCnt="6"/>
      <dgm:spPr/>
    </dgm:pt>
    <dgm:pt modelId="{6C70A81B-4369-47FB-A556-812966953E51}" type="pres">
      <dgm:prSet presAssocID="{5FA20632-7FC5-4290-A8DE-F94CEF1E05EC}" presName="text_5" presStyleLbl="node1" presStyleIdx="4" presStyleCnt="6">
        <dgm:presLayoutVars>
          <dgm:bulletEnabled val="1"/>
        </dgm:presLayoutVars>
      </dgm:prSet>
      <dgm:spPr/>
    </dgm:pt>
    <dgm:pt modelId="{B1037CC4-172E-4CFF-A8DA-0D67849CBE23}" type="pres">
      <dgm:prSet presAssocID="{5FA20632-7FC5-4290-A8DE-F94CEF1E05EC}" presName="accent_5" presStyleCnt="0"/>
      <dgm:spPr/>
    </dgm:pt>
    <dgm:pt modelId="{25EBE9A9-486F-4643-BBB2-32DDF200F980}" type="pres">
      <dgm:prSet presAssocID="{5FA20632-7FC5-4290-A8DE-F94CEF1E05EC}" presName="accentRepeatNode" presStyleLbl="solidFgAcc1" presStyleIdx="4" presStyleCnt="6"/>
      <dgm:spPr/>
    </dgm:pt>
    <dgm:pt modelId="{D62C03A2-538A-428D-BDAF-55ACD3C78C5E}" type="pres">
      <dgm:prSet presAssocID="{ABF3CA44-45D7-4691-A8DC-FA23E76A494B}" presName="text_6" presStyleLbl="node1" presStyleIdx="5" presStyleCnt="6">
        <dgm:presLayoutVars>
          <dgm:bulletEnabled val="1"/>
        </dgm:presLayoutVars>
      </dgm:prSet>
      <dgm:spPr/>
    </dgm:pt>
    <dgm:pt modelId="{7E2424FB-EA25-4FF5-99B3-CABCA3EAB38D}" type="pres">
      <dgm:prSet presAssocID="{ABF3CA44-45D7-4691-A8DC-FA23E76A494B}" presName="accent_6" presStyleCnt="0"/>
      <dgm:spPr/>
    </dgm:pt>
    <dgm:pt modelId="{6C4944AD-55A0-439B-A262-A94A367A9B80}" type="pres">
      <dgm:prSet presAssocID="{ABF3CA44-45D7-4691-A8DC-FA23E76A494B}" presName="accentRepeatNode" presStyleLbl="solidFgAcc1" presStyleIdx="5" presStyleCnt="6"/>
      <dgm:spPr/>
    </dgm:pt>
  </dgm:ptLst>
  <dgm:cxnLst>
    <dgm:cxn modelId="{78D3DE2A-58A1-4635-A666-A04364D35196}" type="presOf" srcId="{C82C0445-F2F4-4279-BEF8-CC80F433E3BE}" destId="{0D106D72-4B45-46E5-9628-DF0933F485C5}" srcOrd="0" destOrd="0" presId="urn:microsoft.com/office/officeart/2008/layout/VerticalCurvedList"/>
    <dgm:cxn modelId="{284D972E-81D9-41DD-AD51-F655E892BB9B}" type="presOf" srcId="{9698FBCD-04B3-4968-9535-050E290E8406}" destId="{1FDC01E0-5872-4339-950B-11421659C702}" srcOrd="0" destOrd="0" presId="urn:microsoft.com/office/officeart/2008/layout/VerticalCurvedList"/>
    <dgm:cxn modelId="{4E3C0037-839B-466D-95C2-27A8DFC91511}" srcId="{9698FBCD-04B3-4968-9535-050E290E8406}" destId="{ABF3CA44-45D7-4691-A8DC-FA23E76A494B}" srcOrd="5" destOrd="0" parTransId="{8E8127EF-813E-460C-AA25-89605DEBD4ED}" sibTransId="{C040A239-6CB7-4FF1-B261-32F9D0A0A6A9}"/>
    <dgm:cxn modelId="{71F3B15B-8821-436D-B693-F5A3AC9A739B}" type="presOf" srcId="{ABF3CA44-45D7-4691-A8DC-FA23E76A494B}" destId="{D62C03A2-538A-428D-BDAF-55ACD3C78C5E}" srcOrd="0" destOrd="0" presId="urn:microsoft.com/office/officeart/2008/layout/VerticalCurvedList"/>
    <dgm:cxn modelId="{25C0A678-94EB-4439-A393-13092C7970F1}" type="presOf" srcId="{7735E362-06DC-4E2A-B25A-1105BA2AA09B}" destId="{596E8B81-B679-4433-9428-DBD51E1926CE}" srcOrd="0" destOrd="0" presId="urn:microsoft.com/office/officeart/2008/layout/VerticalCurvedList"/>
    <dgm:cxn modelId="{1EC6AC79-953C-41E1-871E-74FA80B14841}" srcId="{9698FBCD-04B3-4968-9535-050E290E8406}" destId="{7735E362-06DC-4E2A-B25A-1105BA2AA09B}" srcOrd="3" destOrd="0" parTransId="{F1B59552-3D04-4A3E-AE7F-EAB85F9EDD14}" sibTransId="{D99C3496-E1C6-4475-9E19-675CE0C9AE89}"/>
    <dgm:cxn modelId="{3B019E7C-46C7-4844-B710-229B0C326B85}" type="presOf" srcId="{2C480299-AA7B-41AA-B37E-2C173E1405D1}" destId="{2ECD035D-00D3-47BA-A868-389953966961}" srcOrd="0" destOrd="0" presId="urn:microsoft.com/office/officeart/2008/layout/VerticalCurvedList"/>
    <dgm:cxn modelId="{DAD7D489-43C5-435F-8703-581C93A70792}" type="presOf" srcId="{0BE97E8D-CE73-4EA8-86CF-8020E9C29D63}" destId="{1CA3EDCC-7DDE-4854-ADD0-C96953844571}" srcOrd="0" destOrd="0" presId="urn:microsoft.com/office/officeart/2008/layout/VerticalCurvedList"/>
    <dgm:cxn modelId="{8A06239C-778F-4EE6-AC64-A5F17B8F48EB}" srcId="{9698FBCD-04B3-4968-9535-050E290E8406}" destId="{2C480299-AA7B-41AA-B37E-2C173E1405D1}" srcOrd="0" destOrd="0" parTransId="{E86BEEB9-83DB-4C3A-9D95-E78CF97C887F}" sibTransId="{0BE97E8D-CE73-4EA8-86CF-8020E9C29D63}"/>
    <dgm:cxn modelId="{3373EF9C-977A-483B-ABEE-E3994EE772D6}" srcId="{9698FBCD-04B3-4968-9535-050E290E8406}" destId="{5FA20632-7FC5-4290-A8DE-F94CEF1E05EC}" srcOrd="4" destOrd="0" parTransId="{759253AA-0C17-404E-9C10-272E1E9467F7}" sibTransId="{C6C54ACC-C5BD-45C4-BA58-F7A3D6451E3C}"/>
    <dgm:cxn modelId="{46EC5CB0-97FE-4FB0-B4E7-D6334F784469}" srcId="{9698FBCD-04B3-4968-9535-050E290E8406}" destId="{C82C0445-F2F4-4279-BEF8-CC80F433E3BE}" srcOrd="2" destOrd="0" parTransId="{6FB4609C-04AE-414A-BE9B-E060BF193372}" sibTransId="{CED90F12-E123-4182-BEE0-F24DAF4F0AD8}"/>
    <dgm:cxn modelId="{D771D9D5-C288-41A9-BC7A-E3AA3568F975}" type="presOf" srcId="{FF4FCC0A-0B06-45C6-B6FF-10FA3CB778D2}" destId="{E07A0086-5D59-48D8-A0DF-EEB80F33F394}" srcOrd="0" destOrd="0" presId="urn:microsoft.com/office/officeart/2008/layout/VerticalCurvedList"/>
    <dgm:cxn modelId="{AAB1B2DE-90EF-42DF-A764-AF31540EED9E}" type="presOf" srcId="{5FA20632-7FC5-4290-A8DE-F94CEF1E05EC}" destId="{6C70A81B-4369-47FB-A556-812966953E51}" srcOrd="0" destOrd="0" presId="urn:microsoft.com/office/officeart/2008/layout/VerticalCurvedList"/>
    <dgm:cxn modelId="{AF8647E3-9949-484A-9944-0969E29807AB}" srcId="{9698FBCD-04B3-4968-9535-050E290E8406}" destId="{FF4FCC0A-0B06-45C6-B6FF-10FA3CB778D2}" srcOrd="1" destOrd="0" parTransId="{4E66C2B2-4CB0-47FB-913B-5235647B2CEF}" sibTransId="{FE22B89A-A7EE-475A-8A58-086ECC994ED5}"/>
    <dgm:cxn modelId="{5102F2E3-46C0-45E1-8CCB-9EEF28354861}" type="presParOf" srcId="{1FDC01E0-5872-4339-950B-11421659C702}" destId="{CBA6E69D-2A7C-47E8-A6A9-4670A05699AD}" srcOrd="0" destOrd="0" presId="urn:microsoft.com/office/officeart/2008/layout/VerticalCurvedList"/>
    <dgm:cxn modelId="{0DA22BA5-0A24-4894-AF20-C1DE34FFB8E3}" type="presParOf" srcId="{CBA6E69D-2A7C-47E8-A6A9-4670A05699AD}" destId="{48A4CB4D-3BC6-4E71-812B-932B25CAA5B2}" srcOrd="0" destOrd="0" presId="urn:microsoft.com/office/officeart/2008/layout/VerticalCurvedList"/>
    <dgm:cxn modelId="{33A88CA0-51A7-4E79-9C61-B03B962A891E}" type="presParOf" srcId="{48A4CB4D-3BC6-4E71-812B-932B25CAA5B2}" destId="{5D03C3A8-5795-40E9-B79C-596CCB1DE61D}" srcOrd="0" destOrd="0" presId="urn:microsoft.com/office/officeart/2008/layout/VerticalCurvedList"/>
    <dgm:cxn modelId="{486E31C8-3670-4AF0-BB2D-2EC47E751518}" type="presParOf" srcId="{48A4CB4D-3BC6-4E71-812B-932B25CAA5B2}" destId="{1CA3EDCC-7DDE-4854-ADD0-C96953844571}" srcOrd="1" destOrd="0" presId="urn:microsoft.com/office/officeart/2008/layout/VerticalCurvedList"/>
    <dgm:cxn modelId="{92E748E3-CFD6-43DA-BBE9-5A36093D83D9}" type="presParOf" srcId="{48A4CB4D-3BC6-4E71-812B-932B25CAA5B2}" destId="{33655A41-FA1B-460B-B039-E7DA6677A533}" srcOrd="2" destOrd="0" presId="urn:microsoft.com/office/officeart/2008/layout/VerticalCurvedList"/>
    <dgm:cxn modelId="{D387F113-DDCA-4815-AE14-BECEA5DAA085}" type="presParOf" srcId="{48A4CB4D-3BC6-4E71-812B-932B25CAA5B2}" destId="{3975A210-44FB-4EA4-BCF1-8A3B6C8808CD}" srcOrd="3" destOrd="0" presId="urn:microsoft.com/office/officeart/2008/layout/VerticalCurvedList"/>
    <dgm:cxn modelId="{C748C4B3-3A1B-4F6B-8489-78FE7AE59163}" type="presParOf" srcId="{CBA6E69D-2A7C-47E8-A6A9-4670A05699AD}" destId="{2ECD035D-00D3-47BA-A868-389953966961}" srcOrd="1" destOrd="0" presId="urn:microsoft.com/office/officeart/2008/layout/VerticalCurvedList"/>
    <dgm:cxn modelId="{63F297F4-5334-444E-9ADC-E98E5B91E27B}" type="presParOf" srcId="{CBA6E69D-2A7C-47E8-A6A9-4670A05699AD}" destId="{F0E8B579-7C64-448F-89C5-BEA9AD130412}" srcOrd="2" destOrd="0" presId="urn:microsoft.com/office/officeart/2008/layout/VerticalCurvedList"/>
    <dgm:cxn modelId="{B5CFE7B5-E8C5-4111-B88C-B9D46D48D7E8}" type="presParOf" srcId="{F0E8B579-7C64-448F-89C5-BEA9AD130412}" destId="{6AE613EA-022D-457C-A9EC-1AB430244E12}" srcOrd="0" destOrd="0" presId="urn:microsoft.com/office/officeart/2008/layout/VerticalCurvedList"/>
    <dgm:cxn modelId="{8C536F2F-82D9-462E-B56D-92CAA55813B4}" type="presParOf" srcId="{CBA6E69D-2A7C-47E8-A6A9-4670A05699AD}" destId="{E07A0086-5D59-48D8-A0DF-EEB80F33F394}" srcOrd="3" destOrd="0" presId="urn:microsoft.com/office/officeart/2008/layout/VerticalCurvedList"/>
    <dgm:cxn modelId="{AB4D676D-2356-4CB8-876C-5C234AAE0521}" type="presParOf" srcId="{CBA6E69D-2A7C-47E8-A6A9-4670A05699AD}" destId="{7E068C5B-6378-4B25-B4D8-5A0F23DF0144}" srcOrd="4" destOrd="0" presId="urn:microsoft.com/office/officeart/2008/layout/VerticalCurvedList"/>
    <dgm:cxn modelId="{1103FD79-DAE6-4B36-8166-53B2BA9690F9}" type="presParOf" srcId="{7E068C5B-6378-4B25-B4D8-5A0F23DF0144}" destId="{AE2C697A-8A5E-41C9-A3B9-45C4341674D2}" srcOrd="0" destOrd="0" presId="urn:microsoft.com/office/officeart/2008/layout/VerticalCurvedList"/>
    <dgm:cxn modelId="{B9E59591-177D-41E4-BC7B-B693BF035A39}" type="presParOf" srcId="{CBA6E69D-2A7C-47E8-A6A9-4670A05699AD}" destId="{0D106D72-4B45-46E5-9628-DF0933F485C5}" srcOrd="5" destOrd="0" presId="urn:microsoft.com/office/officeart/2008/layout/VerticalCurvedList"/>
    <dgm:cxn modelId="{E60D818F-74F7-43CD-90ED-978864FE1AC9}" type="presParOf" srcId="{CBA6E69D-2A7C-47E8-A6A9-4670A05699AD}" destId="{98D20E68-2670-4559-8694-29E8CBC0613F}" srcOrd="6" destOrd="0" presId="urn:microsoft.com/office/officeart/2008/layout/VerticalCurvedList"/>
    <dgm:cxn modelId="{454DFAEA-B6FE-4AC2-B0A0-D87AFBF090C7}" type="presParOf" srcId="{98D20E68-2670-4559-8694-29E8CBC0613F}" destId="{63698296-5E3D-460D-B3FD-8C5BF6C7FFCD}" srcOrd="0" destOrd="0" presId="urn:microsoft.com/office/officeart/2008/layout/VerticalCurvedList"/>
    <dgm:cxn modelId="{3C74931C-A7B5-4737-9EF7-0D5568BAAC8F}" type="presParOf" srcId="{CBA6E69D-2A7C-47E8-A6A9-4670A05699AD}" destId="{596E8B81-B679-4433-9428-DBD51E1926CE}" srcOrd="7" destOrd="0" presId="urn:microsoft.com/office/officeart/2008/layout/VerticalCurvedList"/>
    <dgm:cxn modelId="{D7A3C66E-2EEE-40D9-ADEB-A117BF14585E}" type="presParOf" srcId="{CBA6E69D-2A7C-47E8-A6A9-4670A05699AD}" destId="{37683622-CDB1-4BE9-A4A5-BD204ED2371B}" srcOrd="8" destOrd="0" presId="urn:microsoft.com/office/officeart/2008/layout/VerticalCurvedList"/>
    <dgm:cxn modelId="{741EBF83-C741-4CCF-A968-FF5A98577325}" type="presParOf" srcId="{37683622-CDB1-4BE9-A4A5-BD204ED2371B}" destId="{B32DD4A0-0203-41BE-A75B-EB3154E4A935}" srcOrd="0" destOrd="0" presId="urn:microsoft.com/office/officeart/2008/layout/VerticalCurvedList"/>
    <dgm:cxn modelId="{5DEC1D4A-8CFD-4441-BF6F-30936ABA18CD}" type="presParOf" srcId="{CBA6E69D-2A7C-47E8-A6A9-4670A05699AD}" destId="{6C70A81B-4369-47FB-A556-812966953E51}" srcOrd="9" destOrd="0" presId="urn:microsoft.com/office/officeart/2008/layout/VerticalCurvedList"/>
    <dgm:cxn modelId="{CE2F5233-1B25-4232-9008-026A0ADB55F5}" type="presParOf" srcId="{CBA6E69D-2A7C-47E8-A6A9-4670A05699AD}" destId="{B1037CC4-172E-4CFF-A8DA-0D67849CBE23}" srcOrd="10" destOrd="0" presId="urn:microsoft.com/office/officeart/2008/layout/VerticalCurvedList"/>
    <dgm:cxn modelId="{0AECD777-D76A-47E2-B37D-D0D374C8A76D}" type="presParOf" srcId="{B1037CC4-172E-4CFF-A8DA-0D67849CBE23}" destId="{25EBE9A9-486F-4643-BBB2-32DDF200F980}" srcOrd="0" destOrd="0" presId="urn:microsoft.com/office/officeart/2008/layout/VerticalCurvedList"/>
    <dgm:cxn modelId="{F44097C8-B345-44B5-BEDF-D7B083FBA719}" type="presParOf" srcId="{CBA6E69D-2A7C-47E8-A6A9-4670A05699AD}" destId="{D62C03A2-538A-428D-BDAF-55ACD3C78C5E}" srcOrd="11" destOrd="0" presId="urn:microsoft.com/office/officeart/2008/layout/VerticalCurvedList"/>
    <dgm:cxn modelId="{8C345061-14F7-4DBB-A51A-BA5C6433522D}" type="presParOf" srcId="{CBA6E69D-2A7C-47E8-A6A9-4670A05699AD}" destId="{7E2424FB-EA25-4FF5-99B3-CABCA3EAB38D}" srcOrd="12" destOrd="0" presId="urn:microsoft.com/office/officeart/2008/layout/VerticalCurvedList"/>
    <dgm:cxn modelId="{CE1BD396-4D67-47A1-9FA8-8107B4E42E60}" type="presParOf" srcId="{7E2424FB-EA25-4FF5-99B3-CABCA3EAB38D}" destId="{6C4944AD-55A0-439B-A262-A94A367A9B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17A220-D68A-4FC0-AE83-073068BCC30F}"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GB"/>
        </a:p>
      </dgm:t>
    </dgm:pt>
    <dgm:pt modelId="{3D745FD1-2B82-48B3-BFDB-AD2AC0E7C8B8}">
      <dgm:prSet phldrT="[Text]"/>
      <dgm:spPr/>
      <dgm:t>
        <a:bodyPr/>
        <a:lstStyle/>
        <a:p>
          <a:r>
            <a:rPr lang="en-GB" dirty="0"/>
            <a:t>Phase 1: Dramatic Play </a:t>
          </a:r>
        </a:p>
      </dgm:t>
    </dgm:pt>
    <dgm:pt modelId="{5EB0280D-9773-426A-96B8-9D610FA10040}" type="parTrans" cxnId="{898D49F8-CE31-4257-826F-59271DA9490A}">
      <dgm:prSet/>
      <dgm:spPr/>
      <dgm:t>
        <a:bodyPr/>
        <a:lstStyle/>
        <a:p>
          <a:endParaRPr lang="en-GB"/>
        </a:p>
      </dgm:t>
    </dgm:pt>
    <dgm:pt modelId="{15145F53-B8E0-47AE-8A3F-E0B739F6E6B6}" type="sibTrans" cxnId="{898D49F8-CE31-4257-826F-59271DA9490A}">
      <dgm:prSet/>
      <dgm:spPr/>
      <dgm:t>
        <a:bodyPr/>
        <a:lstStyle/>
        <a:p>
          <a:endParaRPr lang="en-GB"/>
        </a:p>
      </dgm:t>
    </dgm:pt>
    <dgm:pt modelId="{2DE71E1B-4A79-4EF9-BDD3-FB4082519150}">
      <dgm:prSet phldrT="[Text]" custT="1"/>
      <dgm:spPr/>
      <dgm:t>
        <a:bodyPr/>
        <a:lstStyle/>
        <a:p>
          <a:pPr algn="l"/>
          <a:endParaRPr lang="en-GB" sz="2400" dirty="0">
            <a:latin typeface="+mj-lt"/>
          </a:endParaRPr>
        </a:p>
        <a:p>
          <a:pPr algn="l"/>
          <a:r>
            <a:rPr lang="en-GB" sz="2400" dirty="0">
              <a:latin typeface="+mj-lt"/>
            </a:rPr>
            <a:t>Rapport building, trust, personal disclosure. </a:t>
          </a:r>
        </a:p>
      </dgm:t>
    </dgm:pt>
    <dgm:pt modelId="{7F132B47-D9DE-4BAB-83A0-E8FBCDA1F910}" type="parTrans" cxnId="{ABB9B2F8-D0F5-4752-9485-3A7B5D7B7A40}">
      <dgm:prSet/>
      <dgm:spPr/>
      <dgm:t>
        <a:bodyPr/>
        <a:lstStyle/>
        <a:p>
          <a:endParaRPr lang="en-GB"/>
        </a:p>
      </dgm:t>
    </dgm:pt>
    <dgm:pt modelId="{FC452527-3A91-490D-B9C0-69BCBC1C10F0}" type="sibTrans" cxnId="{ABB9B2F8-D0F5-4752-9485-3A7B5D7B7A40}">
      <dgm:prSet/>
      <dgm:spPr/>
      <dgm:t>
        <a:bodyPr/>
        <a:lstStyle/>
        <a:p>
          <a:endParaRPr lang="en-GB"/>
        </a:p>
      </dgm:t>
    </dgm:pt>
    <dgm:pt modelId="{B243ADBF-015E-4EA4-834C-996E87FDEB14}">
      <dgm:prSet phldrT="[Text]" custT="1"/>
      <dgm:spPr/>
      <dgm:t>
        <a:bodyPr/>
        <a:lstStyle/>
        <a:p>
          <a:r>
            <a:rPr lang="en-GB" sz="2400" dirty="0"/>
            <a:t>Phase 2: Scene Work </a:t>
          </a:r>
        </a:p>
      </dgm:t>
    </dgm:pt>
    <dgm:pt modelId="{89D8EA7A-A266-4A81-8466-D6D35C5B4B48}" type="parTrans" cxnId="{1CEAEDAD-957D-4724-8DB0-83F6C6DDCF39}">
      <dgm:prSet/>
      <dgm:spPr/>
      <dgm:t>
        <a:bodyPr/>
        <a:lstStyle/>
        <a:p>
          <a:endParaRPr lang="en-GB"/>
        </a:p>
      </dgm:t>
    </dgm:pt>
    <dgm:pt modelId="{270F3B3D-DEEE-4111-ACAE-5AA62B9BB80F}" type="sibTrans" cxnId="{1CEAEDAD-957D-4724-8DB0-83F6C6DDCF39}">
      <dgm:prSet/>
      <dgm:spPr/>
      <dgm:t>
        <a:bodyPr/>
        <a:lstStyle/>
        <a:p>
          <a:endParaRPr lang="en-GB"/>
        </a:p>
      </dgm:t>
    </dgm:pt>
    <dgm:pt modelId="{D2A626E9-6B9C-44B5-83B9-DEEFE78B3C8F}">
      <dgm:prSet phldrT="[Text]" custT="1"/>
      <dgm:spPr/>
      <dgm:t>
        <a:bodyPr/>
        <a:lstStyle/>
        <a:p>
          <a:pPr algn="l"/>
          <a:endParaRPr lang="en-GB" sz="2400" dirty="0">
            <a:latin typeface="+mj-lt"/>
          </a:endParaRPr>
        </a:p>
        <a:p>
          <a:pPr algn="l"/>
          <a:r>
            <a:rPr lang="en-GB" sz="2400" dirty="0">
              <a:latin typeface="+mj-lt"/>
            </a:rPr>
            <a:t>Theatre techniques, self-exploration, relaxation. </a:t>
          </a:r>
        </a:p>
      </dgm:t>
    </dgm:pt>
    <dgm:pt modelId="{5D7D7722-C2D6-445E-B14A-A2F45D2080DE}" type="parTrans" cxnId="{F726AFF9-6A2C-4909-81D7-CC9F2717584E}">
      <dgm:prSet/>
      <dgm:spPr/>
      <dgm:t>
        <a:bodyPr/>
        <a:lstStyle/>
        <a:p>
          <a:endParaRPr lang="en-GB"/>
        </a:p>
      </dgm:t>
    </dgm:pt>
    <dgm:pt modelId="{8BF2819D-0EE5-4085-91F6-024E2B68B43D}" type="sibTrans" cxnId="{F726AFF9-6A2C-4909-81D7-CC9F2717584E}">
      <dgm:prSet/>
      <dgm:spPr/>
      <dgm:t>
        <a:bodyPr/>
        <a:lstStyle/>
        <a:p>
          <a:endParaRPr lang="en-GB"/>
        </a:p>
      </dgm:t>
    </dgm:pt>
    <dgm:pt modelId="{4BEBCF0B-289E-4177-BE41-2D6855979E59}">
      <dgm:prSet phldrT="[Text]"/>
      <dgm:spPr/>
      <dgm:t>
        <a:bodyPr/>
        <a:lstStyle/>
        <a:p>
          <a:r>
            <a:rPr lang="en-GB" dirty="0"/>
            <a:t>Phase 3: </a:t>
          </a:r>
        </a:p>
        <a:p>
          <a:r>
            <a:rPr lang="en-GB" dirty="0"/>
            <a:t>Role Play </a:t>
          </a:r>
        </a:p>
      </dgm:t>
    </dgm:pt>
    <dgm:pt modelId="{48A17671-A749-4F64-B0A6-73266DE6DE78}" type="parTrans" cxnId="{2B73FF42-BBC7-4274-A0DA-9505DCCBF7B6}">
      <dgm:prSet/>
      <dgm:spPr/>
      <dgm:t>
        <a:bodyPr/>
        <a:lstStyle/>
        <a:p>
          <a:endParaRPr lang="en-GB"/>
        </a:p>
      </dgm:t>
    </dgm:pt>
    <dgm:pt modelId="{DF7288DC-5AB6-441D-A5B6-7A6BDA1865A1}" type="sibTrans" cxnId="{2B73FF42-BBC7-4274-A0DA-9505DCCBF7B6}">
      <dgm:prSet/>
      <dgm:spPr/>
      <dgm:t>
        <a:bodyPr/>
        <a:lstStyle/>
        <a:p>
          <a:endParaRPr lang="en-GB"/>
        </a:p>
      </dgm:t>
    </dgm:pt>
    <dgm:pt modelId="{87D534FA-56A0-4ADA-BA14-3E0E76B6BCA6}">
      <dgm:prSet phldrT="[Text]" custT="1"/>
      <dgm:spPr/>
      <dgm:t>
        <a:bodyPr/>
        <a:lstStyle/>
        <a:p>
          <a:pPr algn="l"/>
          <a:endParaRPr lang="en-GB" sz="2400" dirty="0">
            <a:latin typeface="+mj-lt"/>
          </a:endParaRPr>
        </a:p>
        <a:p>
          <a:pPr algn="l"/>
          <a:r>
            <a:rPr lang="en-GB" sz="2400" dirty="0">
              <a:latin typeface="+mj-lt"/>
            </a:rPr>
            <a:t>Imagination, group solidarity, guided meditation. </a:t>
          </a:r>
        </a:p>
      </dgm:t>
    </dgm:pt>
    <dgm:pt modelId="{DFB6E287-E614-4035-B443-FBCC2D243F27}" type="parTrans" cxnId="{0B9D2050-59B6-4A04-830E-ED1CE2417AFA}">
      <dgm:prSet/>
      <dgm:spPr/>
      <dgm:t>
        <a:bodyPr/>
        <a:lstStyle/>
        <a:p>
          <a:endParaRPr lang="en-GB"/>
        </a:p>
      </dgm:t>
    </dgm:pt>
    <dgm:pt modelId="{3CB40911-AFFE-464F-9130-7DE4F352CF80}" type="sibTrans" cxnId="{0B9D2050-59B6-4A04-830E-ED1CE2417AFA}">
      <dgm:prSet/>
      <dgm:spPr/>
      <dgm:t>
        <a:bodyPr/>
        <a:lstStyle/>
        <a:p>
          <a:endParaRPr lang="en-GB"/>
        </a:p>
      </dgm:t>
    </dgm:pt>
    <dgm:pt modelId="{9D29410D-F972-4322-9F32-0685DBCAD606}">
      <dgm:prSet phldrT="[Text]" custT="1"/>
      <dgm:spPr/>
      <dgm:t>
        <a:bodyPr/>
        <a:lstStyle/>
        <a:p>
          <a:r>
            <a:rPr lang="en-GB" sz="2400" dirty="0"/>
            <a:t>Phase 4: Culminating Enactments </a:t>
          </a:r>
        </a:p>
      </dgm:t>
    </dgm:pt>
    <dgm:pt modelId="{C0008337-8429-4475-8176-7A49DBBBDC13}" type="parTrans" cxnId="{20A74672-B605-4907-BCDE-EEC7DD880CF7}">
      <dgm:prSet/>
      <dgm:spPr/>
      <dgm:t>
        <a:bodyPr/>
        <a:lstStyle/>
        <a:p>
          <a:endParaRPr lang="en-GB"/>
        </a:p>
      </dgm:t>
    </dgm:pt>
    <dgm:pt modelId="{A0B5BFF2-997F-4B5A-B87C-03EA0D5897C5}" type="sibTrans" cxnId="{20A74672-B605-4907-BCDE-EEC7DD880CF7}">
      <dgm:prSet/>
      <dgm:spPr/>
      <dgm:t>
        <a:bodyPr/>
        <a:lstStyle/>
        <a:p>
          <a:endParaRPr lang="en-GB"/>
        </a:p>
      </dgm:t>
    </dgm:pt>
    <dgm:pt modelId="{A033F76E-EDE6-4F6A-BCEC-B024636C1DED}">
      <dgm:prSet phldrT="[Text]" custT="1"/>
      <dgm:spPr/>
      <dgm:t>
        <a:bodyPr/>
        <a:lstStyle/>
        <a:p>
          <a:pPr algn="l"/>
          <a:endParaRPr lang="en-GB" sz="2400" dirty="0">
            <a:latin typeface="+mj-lt"/>
          </a:endParaRPr>
        </a:p>
        <a:p>
          <a:pPr algn="l"/>
          <a:r>
            <a:rPr lang="en-GB" sz="2400" dirty="0">
              <a:latin typeface="+mj-lt"/>
            </a:rPr>
            <a:t>Personal insight, memory recollection, open expression.</a:t>
          </a:r>
        </a:p>
      </dgm:t>
    </dgm:pt>
    <dgm:pt modelId="{E40F30EF-75C2-4E04-9C84-8AFDE5EA0E10}" type="parTrans" cxnId="{72131067-C20D-49AC-B606-2736578CFD5E}">
      <dgm:prSet/>
      <dgm:spPr/>
      <dgm:t>
        <a:bodyPr/>
        <a:lstStyle/>
        <a:p>
          <a:endParaRPr lang="en-GB"/>
        </a:p>
      </dgm:t>
    </dgm:pt>
    <dgm:pt modelId="{DC1CFFAD-B38A-4B12-8D48-5E0CE1D968B9}" type="sibTrans" cxnId="{72131067-C20D-49AC-B606-2736578CFD5E}">
      <dgm:prSet/>
      <dgm:spPr/>
      <dgm:t>
        <a:bodyPr/>
        <a:lstStyle/>
        <a:p>
          <a:endParaRPr lang="en-GB"/>
        </a:p>
      </dgm:t>
    </dgm:pt>
    <dgm:pt modelId="{74319A9D-3777-41A8-8D93-C8DEA9068DFD}">
      <dgm:prSet phldrT="[Text]" custT="1"/>
      <dgm:spPr/>
      <dgm:t>
        <a:bodyPr/>
        <a:lstStyle/>
        <a:p>
          <a:r>
            <a:rPr lang="de-DE" sz="2400" b="0" i="0" dirty="0">
              <a:latin typeface="+mn-lt"/>
            </a:rPr>
            <a:t>Phase 5: </a:t>
          </a:r>
          <a:r>
            <a:rPr lang="de-DE" sz="2400" b="0" i="0" dirty="0" err="1">
              <a:latin typeface="+mn-lt"/>
            </a:rPr>
            <a:t>Dramatic</a:t>
          </a:r>
          <a:r>
            <a:rPr lang="de-DE" sz="2400" b="0" i="0" dirty="0">
              <a:latin typeface="+mn-lt"/>
            </a:rPr>
            <a:t> Ritual</a:t>
          </a:r>
          <a:endParaRPr lang="en-GB" sz="2400" b="0" i="0" dirty="0">
            <a:latin typeface="+mn-lt"/>
          </a:endParaRPr>
        </a:p>
      </dgm:t>
    </dgm:pt>
    <dgm:pt modelId="{77593AE5-7D7B-4C4D-9762-71F13F0A4FE9}" type="parTrans" cxnId="{E100D2D3-E266-4F11-9C06-DEB1BD139E5A}">
      <dgm:prSet/>
      <dgm:spPr/>
      <dgm:t>
        <a:bodyPr/>
        <a:lstStyle/>
        <a:p>
          <a:endParaRPr lang="en-GB"/>
        </a:p>
      </dgm:t>
    </dgm:pt>
    <dgm:pt modelId="{E101ADC1-4183-46BE-B3D0-A838F90F171B}" type="sibTrans" cxnId="{E100D2D3-E266-4F11-9C06-DEB1BD139E5A}">
      <dgm:prSet/>
      <dgm:spPr/>
      <dgm:t>
        <a:bodyPr/>
        <a:lstStyle/>
        <a:p>
          <a:endParaRPr lang="en-GB"/>
        </a:p>
      </dgm:t>
    </dgm:pt>
    <dgm:pt modelId="{AF3DAEA7-0737-4F44-85BE-F5CD43A783BC}">
      <dgm:prSet phldrT="[Text]"/>
      <dgm:spPr/>
      <dgm:t>
        <a:bodyPr/>
        <a:lstStyle/>
        <a:p>
          <a:pPr algn="l"/>
          <a:r>
            <a:rPr lang="en-GB" b="0" i="0" noProof="0" dirty="0">
              <a:latin typeface="+mj-lt"/>
            </a:rPr>
            <a:t>Public or private performance, collection of Vignettes or a session that focuses on closure, celebrating accomplish-</a:t>
          </a:r>
          <a:r>
            <a:rPr lang="en-GB" b="0" i="0" noProof="0" dirty="0" err="1">
              <a:latin typeface="+mj-lt"/>
            </a:rPr>
            <a:t>ments</a:t>
          </a:r>
          <a:r>
            <a:rPr lang="en-GB" b="0" i="0" noProof="0" dirty="0">
              <a:latin typeface="+mj-lt"/>
            </a:rPr>
            <a:t>. </a:t>
          </a:r>
        </a:p>
      </dgm:t>
    </dgm:pt>
    <dgm:pt modelId="{E1A85E8E-50AF-4337-AA59-43A142C5B412}" type="parTrans" cxnId="{20AA9B0C-AA62-4BE7-B9A7-537631B54B14}">
      <dgm:prSet/>
      <dgm:spPr/>
      <dgm:t>
        <a:bodyPr/>
        <a:lstStyle/>
        <a:p>
          <a:endParaRPr lang="en-GB"/>
        </a:p>
      </dgm:t>
    </dgm:pt>
    <dgm:pt modelId="{2D7BF682-0182-45C4-9823-22CBE6B9609C}" type="sibTrans" cxnId="{20AA9B0C-AA62-4BE7-B9A7-537631B54B14}">
      <dgm:prSet/>
      <dgm:spPr/>
      <dgm:t>
        <a:bodyPr/>
        <a:lstStyle/>
        <a:p>
          <a:endParaRPr lang="en-GB"/>
        </a:p>
      </dgm:t>
    </dgm:pt>
    <dgm:pt modelId="{DBEC8984-1951-4B38-B196-492FEBFEEFDE}" type="pres">
      <dgm:prSet presAssocID="{3A17A220-D68A-4FC0-AE83-073068BCC30F}" presName="Name0" presStyleCnt="0">
        <dgm:presLayoutVars>
          <dgm:chMax val="7"/>
          <dgm:chPref val="5"/>
          <dgm:dir/>
          <dgm:animOne val="branch"/>
          <dgm:animLvl val="lvl"/>
        </dgm:presLayoutVars>
      </dgm:prSet>
      <dgm:spPr/>
    </dgm:pt>
    <dgm:pt modelId="{2ED4C60A-AB42-4BC4-BE10-D36EA8426AD2}" type="pres">
      <dgm:prSet presAssocID="{74319A9D-3777-41A8-8D93-C8DEA9068DFD}" presName="ChildAccent5" presStyleCnt="0"/>
      <dgm:spPr/>
    </dgm:pt>
    <dgm:pt modelId="{60734CDC-D49A-4F40-9E30-C280CB2EA1A7}" type="pres">
      <dgm:prSet presAssocID="{74319A9D-3777-41A8-8D93-C8DEA9068DFD}" presName="ChildAccent" presStyleLbl="alignImgPlace1" presStyleIdx="0" presStyleCnt="5" custLinFactNeighborX="-2382" custLinFactNeighborY="4741"/>
      <dgm:spPr/>
    </dgm:pt>
    <dgm:pt modelId="{FEC1BF18-4B21-4257-B478-622726195C1E}" type="pres">
      <dgm:prSet presAssocID="{74319A9D-3777-41A8-8D93-C8DEA9068DFD}" presName="Child5" presStyleLbl="revTx" presStyleIdx="0" presStyleCnt="0">
        <dgm:presLayoutVars>
          <dgm:chMax val="0"/>
          <dgm:chPref val="0"/>
          <dgm:bulletEnabled val="1"/>
        </dgm:presLayoutVars>
      </dgm:prSet>
      <dgm:spPr/>
    </dgm:pt>
    <dgm:pt modelId="{047FC2B4-A4C4-4495-8028-BA67E6DC169F}" type="pres">
      <dgm:prSet presAssocID="{74319A9D-3777-41A8-8D93-C8DEA9068DFD}" presName="Parent5" presStyleLbl="node1" presStyleIdx="0" presStyleCnt="5">
        <dgm:presLayoutVars>
          <dgm:chMax val="2"/>
          <dgm:chPref val="1"/>
          <dgm:bulletEnabled val="1"/>
        </dgm:presLayoutVars>
      </dgm:prSet>
      <dgm:spPr/>
    </dgm:pt>
    <dgm:pt modelId="{7DD0BB00-0552-4AEF-8C0B-9348C2E2BB23}" type="pres">
      <dgm:prSet presAssocID="{9D29410D-F972-4322-9F32-0685DBCAD606}" presName="ChildAccent4" presStyleCnt="0"/>
      <dgm:spPr/>
    </dgm:pt>
    <dgm:pt modelId="{A33EABBB-E0A3-4DB9-B724-2900D94C2FA1}" type="pres">
      <dgm:prSet presAssocID="{9D29410D-F972-4322-9F32-0685DBCAD606}" presName="ChildAccent" presStyleLbl="alignImgPlace1" presStyleIdx="1" presStyleCnt="5"/>
      <dgm:spPr/>
    </dgm:pt>
    <dgm:pt modelId="{2E51C867-3FA6-404E-9932-5EF962A0336D}" type="pres">
      <dgm:prSet presAssocID="{9D29410D-F972-4322-9F32-0685DBCAD606}" presName="Child4" presStyleLbl="revTx" presStyleIdx="0" presStyleCnt="0">
        <dgm:presLayoutVars>
          <dgm:chMax val="0"/>
          <dgm:chPref val="0"/>
          <dgm:bulletEnabled val="1"/>
        </dgm:presLayoutVars>
      </dgm:prSet>
      <dgm:spPr/>
    </dgm:pt>
    <dgm:pt modelId="{71B477A4-B65B-484D-AE52-5F37E66E3D3B}" type="pres">
      <dgm:prSet presAssocID="{9D29410D-F972-4322-9F32-0685DBCAD606}" presName="Parent4" presStyleLbl="node1" presStyleIdx="1" presStyleCnt="5">
        <dgm:presLayoutVars>
          <dgm:chMax val="2"/>
          <dgm:chPref val="1"/>
          <dgm:bulletEnabled val="1"/>
        </dgm:presLayoutVars>
      </dgm:prSet>
      <dgm:spPr/>
    </dgm:pt>
    <dgm:pt modelId="{C2B439EB-D3C7-4DF6-8CB7-89C87569BD9B}" type="pres">
      <dgm:prSet presAssocID="{4BEBCF0B-289E-4177-BE41-2D6855979E59}" presName="ChildAccent3" presStyleCnt="0"/>
      <dgm:spPr/>
    </dgm:pt>
    <dgm:pt modelId="{61DED1DB-E440-4388-BF7C-FD3DC2A44DCD}" type="pres">
      <dgm:prSet presAssocID="{4BEBCF0B-289E-4177-BE41-2D6855979E59}" presName="ChildAccent" presStyleLbl="alignImgPlace1" presStyleIdx="2" presStyleCnt="5" custScaleY="83251"/>
      <dgm:spPr/>
    </dgm:pt>
    <dgm:pt modelId="{6EE792A9-BC8D-4386-A8ED-B599636DABCA}" type="pres">
      <dgm:prSet presAssocID="{4BEBCF0B-289E-4177-BE41-2D6855979E59}" presName="Child3" presStyleLbl="revTx" presStyleIdx="0" presStyleCnt="0">
        <dgm:presLayoutVars>
          <dgm:chMax val="0"/>
          <dgm:chPref val="0"/>
          <dgm:bulletEnabled val="1"/>
        </dgm:presLayoutVars>
      </dgm:prSet>
      <dgm:spPr/>
    </dgm:pt>
    <dgm:pt modelId="{4303BA1B-7FC4-4A30-A2B1-B6A8CC19C512}" type="pres">
      <dgm:prSet presAssocID="{4BEBCF0B-289E-4177-BE41-2D6855979E59}" presName="Parent3" presStyleLbl="node1" presStyleIdx="2" presStyleCnt="5" custScaleY="144911" custLinFactNeighborX="-1642" custLinFactNeighborY="22988">
        <dgm:presLayoutVars>
          <dgm:chMax val="2"/>
          <dgm:chPref val="1"/>
          <dgm:bulletEnabled val="1"/>
        </dgm:presLayoutVars>
      </dgm:prSet>
      <dgm:spPr/>
    </dgm:pt>
    <dgm:pt modelId="{56C44DB2-E47E-467D-9D52-B464B5E29A08}" type="pres">
      <dgm:prSet presAssocID="{B243ADBF-015E-4EA4-834C-996E87FDEB14}" presName="ChildAccent2" presStyleCnt="0"/>
      <dgm:spPr/>
    </dgm:pt>
    <dgm:pt modelId="{61EDF38C-DA60-48E7-83D2-AFE6B10D2226}" type="pres">
      <dgm:prSet presAssocID="{B243ADBF-015E-4EA4-834C-996E87FDEB14}" presName="ChildAccent" presStyleLbl="alignImgPlace1" presStyleIdx="3" presStyleCnt="5" custScaleY="77188"/>
      <dgm:spPr/>
    </dgm:pt>
    <dgm:pt modelId="{5C775D89-76B2-4FB7-944D-9BFAB870B1F3}" type="pres">
      <dgm:prSet presAssocID="{B243ADBF-015E-4EA4-834C-996E87FDEB14}" presName="Child2" presStyleLbl="revTx" presStyleIdx="0" presStyleCnt="0">
        <dgm:presLayoutVars>
          <dgm:chMax val="0"/>
          <dgm:chPref val="0"/>
          <dgm:bulletEnabled val="1"/>
        </dgm:presLayoutVars>
      </dgm:prSet>
      <dgm:spPr/>
    </dgm:pt>
    <dgm:pt modelId="{1583CCC6-35F2-4A4C-8613-C4728CFE4574}" type="pres">
      <dgm:prSet presAssocID="{B243ADBF-015E-4EA4-834C-996E87FDEB14}" presName="Parent2" presStyleLbl="node1" presStyleIdx="3" presStyleCnt="5" custScaleY="178620" custLinFactNeighborX="-2190" custLinFactNeighborY="26207">
        <dgm:presLayoutVars>
          <dgm:chMax val="2"/>
          <dgm:chPref val="1"/>
          <dgm:bulletEnabled val="1"/>
        </dgm:presLayoutVars>
      </dgm:prSet>
      <dgm:spPr/>
    </dgm:pt>
    <dgm:pt modelId="{FAEE2451-E218-4337-818F-1169FB3C4D88}" type="pres">
      <dgm:prSet presAssocID="{3D745FD1-2B82-48B3-BFDB-AD2AC0E7C8B8}" presName="ChildAccent1" presStyleCnt="0"/>
      <dgm:spPr/>
    </dgm:pt>
    <dgm:pt modelId="{799F62FE-4AB8-4B68-8980-D9688C802AC8}" type="pres">
      <dgm:prSet presAssocID="{3D745FD1-2B82-48B3-BFDB-AD2AC0E7C8B8}" presName="ChildAccent" presStyleLbl="alignImgPlace1" presStyleIdx="4" presStyleCnt="5" custScaleY="77586"/>
      <dgm:spPr/>
    </dgm:pt>
    <dgm:pt modelId="{A5C920F2-4536-4B01-A600-51E19D61A3AF}" type="pres">
      <dgm:prSet presAssocID="{3D745FD1-2B82-48B3-BFDB-AD2AC0E7C8B8}" presName="Child1" presStyleLbl="revTx" presStyleIdx="0" presStyleCnt="0">
        <dgm:presLayoutVars>
          <dgm:chMax val="0"/>
          <dgm:chPref val="0"/>
          <dgm:bulletEnabled val="1"/>
        </dgm:presLayoutVars>
      </dgm:prSet>
      <dgm:spPr/>
    </dgm:pt>
    <dgm:pt modelId="{F3E8D633-7BC7-486D-912A-F887388A6868}" type="pres">
      <dgm:prSet presAssocID="{3D745FD1-2B82-48B3-BFDB-AD2AC0E7C8B8}" presName="Parent1" presStyleLbl="node1" presStyleIdx="4" presStyleCnt="5" custScaleY="196552" custLinFactNeighborY="27586">
        <dgm:presLayoutVars>
          <dgm:chMax val="2"/>
          <dgm:chPref val="1"/>
          <dgm:bulletEnabled val="1"/>
        </dgm:presLayoutVars>
      </dgm:prSet>
      <dgm:spPr/>
    </dgm:pt>
  </dgm:ptLst>
  <dgm:cxnLst>
    <dgm:cxn modelId="{20AA9B0C-AA62-4BE7-B9A7-537631B54B14}" srcId="{74319A9D-3777-41A8-8D93-C8DEA9068DFD}" destId="{AF3DAEA7-0737-4F44-85BE-F5CD43A783BC}" srcOrd="0" destOrd="0" parTransId="{E1A85E8E-50AF-4337-AA59-43A142C5B412}" sibTransId="{2D7BF682-0182-45C4-9823-22CBE6B9609C}"/>
    <dgm:cxn modelId="{BE68183A-06E8-4758-A2E7-6DA0A9B55A80}" type="presOf" srcId="{A033F76E-EDE6-4F6A-BCEC-B024636C1DED}" destId="{A33EABBB-E0A3-4DB9-B724-2900D94C2FA1}" srcOrd="0" destOrd="0" presId="urn:microsoft.com/office/officeart/2011/layout/InterconnectedBlockProcess"/>
    <dgm:cxn modelId="{2B73FF42-BBC7-4274-A0DA-9505DCCBF7B6}" srcId="{3A17A220-D68A-4FC0-AE83-073068BCC30F}" destId="{4BEBCF0B-289E-4177-BE41-2D6855979E59}" srcOrd="2" destOrd="0" parTransId="{48A17671-A749-4F64-B0A6-73266DE6DE78}" sibTransId="{DF7288DC-5AB6-441D-A5B6-7A6BDA1865A1}"/>
    <dgm:cxn modelId="{72131067-C20D-49AC-B606-2736578CFD5E}" srcId="{9D29410D-F972-4322-9F32-0685DBCAD606}" destId="{A033F76E-EDE6-4F6A-BCEC-B024636C1DED}" srcOrd="0" destOrd="0" parTransId="{E40F30EF-75C2-4E04-9C84-8AFDE5EA0E10}" sibTransId="{DC1CFFAD-B38A-4B12-8D48-5E0CE1D968B9}"/>
    <dgm:cxn modelId="{D4EC9347-DD1B-4855-830E-A04DD42A4C9E}" type="presOf" srcId="{4BEBCF0B-289E-4177-BE41-2D6855979E59}" destId="{4303BA1B-7FC4-4A30-A2B1-B6A8CC19C512}" srcOrd="0" destOrd="0" presId="urn:microsoft.com/office/officeart/2011/layout/InterconnectedBlockProcess"/>
    <dgm:cxn modelId="{DC009F68-A1BE-44D0-BB1B-EA5FB3461F4B}" type="presOf" srcId="{2DE71E1B-4A79-4EF9-BDD3-FB4082519150}" destId="{A5C920F2-4536-4B01-A600-51E19D61A3AF}" srcOrd="1" destOrd="0" presId="urn:microsoft.com/office/officeart/2011/layout/InterconnectedBlockProcess"/>
    <dgm:cxn modelId="{9B607269-0BAF-4CA8-9673-DFC4DD49A9E1}" type="presOf" srcId="{3D745FD1-2B82-48B3-BFDB-AD2AC0E7C8B8}" destId="{F3E8D633-7BC7-486D-912A-F887388A6868}" srcOrd="0" destOrd="0" presId="urn:microsoft.com/office/officeart/2011/layout/InterconnectedBlockProcess"/>
    <dgm:cxn modelId="{E30D8F4B-29A5-44AD-8AA9-9BC6809F37C2}" type="presOf" srcId="{A033F76E-EDE6-4F6A-BCEC-B024636C1DED}" destId="{2E51C867-3FA6-404E-9932-5EF962A0336D}" srcOrd="1" destOrd="0" presId="urn:microsoft.com/office/officeart/2011/layout/InterconnectedBlockProcess"/>
    <dgm:cxn modelId="{0B9D2050-59B6-4A04-830E-ED1CE2417AFA}" srcId="{4BEBCF0B-289E-4177-BE41-2D6855979E59}" destId="{87D534FA-56A0-4ADA-BA14-3E0E76B6BCA6}" srcOrd="0" destOrd="0" parTransId="{DFB6E287-E614-4035-B443-FBCC2D243F27}" sibTransId="{3CB40911-AFFE-464F-9130-7DE4F352CF80}"/>
    <dgm:cxn modelId="{20A74672-B605-4907-BCDE-EEC7DD880CF7}" srcId="{3A17A220-D68A-4FC0-AE83-073068BCC30F}" destId="{9D29410D-F972-4322-9F32-0685DBCAD606}" srcOrd="3" destOrd="0" parTransId="{C0008337-8429-4475-8176-7A49DBBBDC13}" sibTransId="{A0B5BFF2-997F-4B5A-B87C-03EA0D5897C5}"/>
    <dgm:cxn modelId="{FB80BA57-309C-4F20-A081-8BA1D755531F}" type="presOf" srcId="{D2A626E9-6B9C-44B5-83B9-DEEFE78B3C8F}" destId="{5C775D89-76B2-4FB7-944D-9BFAB870B1F3}" srcOrd="1" destOrd="0" presId="urn:microsoft.com/office/officeart/2011/layout/InterconnectedBlockProcess"/>
    <dgm:cxn modelId="{290BC97F-0249-471B-8317-BB8B2D9079F9}" type="presOf" srcId="{3A17A220-D68A-4FC0-AE83-073068BCC30F}" destId="{DBEC8984-1951-4B38-B196-492FEBFEEFDE}" srcOrd="0" destOrd="0" presId="urn:microsoft.com/office/officeart/2011/layout/InterconnectedBlockProcess"/>
    <dgm:cxn modelId="{C8C20A95-9CCE-43FD-BEF9-ADDD60A43D30}" type="presOf" srcId="{74319A9D-3777-41A8-8D93-C8DEA9068DFD}" destId="{047FC2B4-A4C4-4495-8028-BA67E6DC169F}" srcOrd="0" destOrd="0" presId="urn:microsoft.com/office/officeart/2011/layout/InterconnectedBlockProcess"/>
    <dgm:cxn modelId="{2B1530A5-854D-42D2-A43D-423C0EDEAD77}" type="presOf" srcId="{9D29410D-F972-4322-9F32-0685DBCAD606}" destId="{71B477A4-B65B-484D-AE52-5F37E66E3D3B}" srcOrd="0" destOrd="0" presId="urn:microsoft.com/office/officeart/2011/layout/InterconnectedBlockProcess"/>
    <dgm:cxn modelId="{1CEAEDAD-957D-4724-8DB0-83F6C6DDCF39}" srcId="{3A17A220-D68A-4FC0-AE83-073068BCC30F}" destId="{B243ADBF-015E-4EA4-834C-996E87FDEB14}" srcOrd="1" destOrd="0" parTransId="{89D8EA7A-A266-4A81-8466-D6D35C5B4B48}" sibTransId="{270F3B3D-DEEE-4111-ACAE-5AA62B9BB80F}"/>
    <dgm:cxn modelId="{651292B2-1F0C-484D-8FA5-A6C30447E873}" type="presOf" srcId="{D2A626E9-6B9C-44B5-83B9-DEEFE78B3C8F}" destId="{61EDF38C-DA60-48E7-83D2-AFE6B10D2226}" srcOrd="0" destOrd="0" presId="urn:microsoft.com/office/officeart/2011/layout/InterconnectedBlockProcess"/>
    <dgm:cxn modelId="{9C97D5BC-C287-488E-A665-384DF4FFD7A5}" type="presOf" srcId="{87D534FA-56A0-4ADA-BA14-3E0E76B6BCA6}" destId="{61DED1DB-E440-4388-BF7C-FD3DC2A44DCD}" srcOrd="0" destOrd="0" presId="urn:microsoft.com/office/officeart/2011/layout/InterconnectedBlockProcess"/>
    <dgm:cxn modelId="{3C8E0ED1-A5E7-438D-8DDB-730222D49CF5}" type="presOf" srcId="{B243ADBF-015E-4EA4-834C-996E87FDEB14}" destId="{1583CCC6-35F2-4A4C-8613-C4728CFE4574}" srcOrd="0" destOrd="0" presId="urn:microsoft.com/office/officeart/2011/layout/InterconnectedBlockProcess"/>
    <dgm:cxn modelId="{E100D2D3-E266-4F11-9C06-DEB1BD139E5A}" srcId="{3A17A220-D68A-4FC0-AE83-073068BCC30F}" destId="{74319A9D-3777-41A8-8D93-C8DEA9068DFD}" srcOrd="4" destOrd="0" parTransId="{77593AE5-7D7B-4C4D-9762-71F13F0A4FE9}" sibTransId="{E101ADC1-4183-46BE-B3D0-A838F90F171B}"/>
    <dgm:cxn modelId="{A0A140D4-9247-4EFE-9C1D-8B1AB6E69BBF}" type="presOf" srcId="{87D534FA-56A0-4ADA-BA14-3E0E76B6BCA6}" destId="{6EE792A9-BC8D-4386-A8ED-B599636DABCA}" srcOrd="1" destOrd="0" presId="urn:microsoft.com/office/officeart/2011/layout/InterconnectedBlockProcess"/>
    <dgm:cxn modelId="{F7C137DF-5C28-4DB8-84A7-1A70F9691C81}" type="presOf" srcId="{2DE71E1B-4A79-4EF9-BDD3-FB4082519150}" destId="{799F62FE-4AB8-4B68-8980-D9688C802AC8}" srcOrd="0" destOrd="0" presId="urn:microsoft.com/office/officeart/2011/layout/InterconnectedBlockProcess"/>
    <dgm:cxn modelId="{3F4E9EF7-E783-4FDE-90C5-B6920BAECFD7}" type="presOf" srcId="{AF3DAEA7-0737-4F44-85BE-F5CD43A783BC}" destId="{60734CDC-D49A-4F40-9E30-C280CB2EA1A7}" srcOrd="0" destOrd="0" presId="urn:microsoft.com/office/officeart/2011/layout/InterconnectedBlockProcess"/>
    <dgm:cxn modelId="{898D49F8-CE31-4257-826F-59271DA9490A}" srcId="{3A17A220-D68A-4FC0-AE83-073068BCC30F}" destId="{3D745FD1-2B82-48B3-BFDB-AD2AC0E7C8B8}" srcOrd="0" destOrd="0" parTransId="{5EB0280D-9773-426A-96B8-9D610FA10040}" sibTransId="{15145F53-B8E0-47AE-8A3F-E0B739F6E6B6}"/>
    <dgm:cxn modelId="{ABB9B2F8-D0F5-4752-9485-3A7B5D7B7A40}" srcId="{3D745FD1-2B82-48B3-BFDB-AD2AC0E7C8B8}" destId="{2DE71E1B-4A79-4EF9-BDD3-FB4082519150}" srcOrd="0" destOrd="0" parTransId="{7F132B47-D9DE-4BAB-83A0-E8FBCDA1F910}" sibTransId="{FC452527-3A91-490D-B9C0-69BCBC1C10F0}"/>
    <dgm:cxn modelId="{F726AFF9-6A2C-4909-81D7-CC9F2717584E}" srcId="{B243ADBF-015E-4EA4-834C-996E87FDEB14}" destId="{D2A626E9-6B9C-44B5-83B9-DEEFE78B3C8F}" srcOrd="0" destOrd="0" parTransId="{5D7D7722-C2D6-445E-B14A-A2F45D2080DE}" sibTransId="{8BF2819D-0EE5-4085-91F6-024E2B68B43D}"/>
    <dgm:cxn modelId="{8FEF86FA-5C47-4975-9872-91D8D74CCFDD}" type="presOf" srcId="{AF3DAEA7-0737-4F44-85BE-F5CD43A783BC}" destId="{FEC1BF18-4B21-4257-B478-622726195C1E}" srcOrd="1" destOrd="0" presId="urn:microsoft.com/office/officeart/2011/layout/InterconnectedBlockProcess"/>
    <dgm:cxn modelId="{D8FCB1DE-9917-4E2B-B588-A682D80097D4}" type="presParOf" srcId="{DBEC8984-1951-4B38-B196-492FEBFEEFDE}" destId="{2ED4C60A-AB42-4BC4-BE10-D36EA8426AD2}" srcOrd="0" destOrd="0" presId="urn:microsoft.com/office/officeart/2011/layout/InterconnectedBlockProcess"/>
    <dgm:cxn modelId="{CFB4291E-C111-45C8-93AE-BFA4E37D9E55}" type="presParOf" srcId="{2ED4C60A-AB42-4BC4-BE10-D36EA8426AD2}" destId="{60734CDC-D49A-4F40-9E30-C280CB2EA1A7}" srcOrd="0" destOrd="0" presId="urn:microsoft.com/office/officeart/2011/layout/InterconnectedBlockProcess"/>
    <dgm:cxn modelId="{2C22D694-81E5-4353-839C-E085FD32742E}" type="presParOf" srcId="{DBEC8984-1951-4B38-B196-492FEBFEEFDE}" destId="{FEC1BF18-4B21-4257-B478-622726195C1E}" srcOrd="1" destOrd="0" presId="urn:microsoft.com/office/officeart/2011/layout/InterconnectedBlockProcess"/>
    <dgm:cxn modelId="{E64FF04E-1A11-4081-B684-82BC6E602E70}" type="presParOf" srcId="{DBEC8984-1951-4B38-B196-492FEBFEEFDE}" destId="{047FC2B4-A4C4-4495-8028-BA67E6DC169F}" srcOrd="2" destOrd="0" presId="urn:microsoft.com/office/officeart/2011/layout/InterconnectedBlockProcess"/>
    <dgm:cxn modelId="{4B1BB2BB-5873-4FDB-B6A6-BDC27B4524A3}" type="presParOf" srcId="{DBEC8984-1951-4B38-B196-492FEBFEEFDE}" destId="{7DD0BB00-0552-4AEF-8C0B-9348C2E2BB23}" srcOrd="3" destOrd="0" presId="urn:microsoft.com/office/officeart/2011/layout/InterconnectedBlockProcess"/>
    <dgm:cxn modelId="{1970F5AC-F79A-4CDE-97EB-09D6929B3C37}" type="presParOf" srcId="{7DD0BB00-0552-4AEF-8C0B-9348C2E2BB23}" destId="{A33EABBB-E0A3-4DB9-B724-2900D94C2FA1}" srcOrd="0" destOrd="0" presId="urn:microsoft.com/office/officeart/2011/layout/InterconnectedBlockProcess"/>
    <dgm:cxn modelId="{8095D57D-2417-4330-8499-472CB239D435}" type="presParOf" srcId="{DBEC8984-1951-4B38-B196-492FEBFEEFDE}" destId="{2E51C867-3FA6-404E-9932-5EF962A0336D}" srcOrd="4" destOrd="0" presId="urn:microsoft.com/office/officeart/2011/layout/InterconnectedBlockProcess"/>
    <dgm:cxn modelId="{F7A27F00-7460-4F1E-8B8C-1BDC93498D5A}" type="presParOf" srcId="{DBEC8984-1951-4B38-B196-492FEBFEEFDE}" destId="{71B477A4-B65B-484D-AE52-5F37E66E3D3B}" srcOrd="5" destOrd="0" presId="urn:microsoft.com/office/officeart/2011/layout/InterconnectedBlockProcess"/>
    <dgm:cxn modelId="{41E50199-FEBE-4F4A-85DC-7F5641D64D85}" type="presParOf" srcId="{DBEC8984-1951-4B38-B196-492FEBFEEFDE}" destId="{C2B439EB-D3C7-4DF6-8CB7-89C87569BD9B}" srcOrd="6" destOrd="0" presId="urn:microsoft.com/office/officeart/2011/layout/InterconnectedBlockProcess"/>
    <dgm:cxn modelId="{24E3D760-1D01-4616-A9B3-58ACBCFBE9D2}" type="presParOf" srcId="{C2B439EB-D3C7-4DF6-8CB7-89C87569BD9B}" destId="{61DED1DB-E440-4388-BF7C-FD3DC2A44DCD}" srcOrd="0" destOrd="0" presId="urn:microsoft.com/office/officeart/2011/layout/InterconnectedBlockProcess"/>
    <dgm:cxn modelId="{3635D43F-3875-4CF5-BB19-E1EECDE08BB5}" type="presParOf" srcId="{DBEC8984-1951-4B38-B196-492FEBFEEFDE}" destId="{6EE792A9-BC8D-4386-A8ED-B599636DABCA}" srcOrd="7" destOrd="0" presId="urn:microsoft.com/office/officeart/2011/layout/InterconnectedBlockProcess"/>
    <dgm:cxn modelId="{E3522E05-78B3-4108-BAA6-31FAA727493D}" type="presParOf" srcId="{DBEC8984-1951-4B38-B196-492FEBFEEFDE}" destId="{4303BA1B-7FC4-4A30-A2B1-B6A8CC19C512}" srcOrd="8" destOrd="0" presId="urn:microsoft.com/office/officeart/2011/layout/InterconnectedBlockProcess"/>
    <dgm:cxn modelId="{602369C0-A0CA-4743-9BCE-864A09D45380}" type="presParOf" srcId="{DBEC8984-1951-4B38-B196-492FEBFEEFDE}" destId="{56C44DB2-E47E-467D-9D52-B464B5E29A08}" srcOrd="9" destOrd="0" presId="urn:microsoft.com/office/officeart/2011/layout/InterconnectedBlockProcess"/>
    <dgm:cxn modelId="{2BA4B7DB-E0B2-4332-BD72-984CE3229FEC}" type="presParOf" srcId="{56C44DB2-E47E-467D-9D52-B464B5E29A08}" destId="{61EDF38C-DA60-48E7-83D2-AFE6B10D2226}" srcOrd="0" destOrd="0" presId="urn:microsoft.com/office/officeart/2011/layout/InterconnectedBlockProcess"/>
    <dgm:cxn modelId="{2C303429-0411-4344-8879-434240986549}" type="presParOf" srcId="{DBEC8984-1951-4B38-B196-492FEBFEEFDE}" destId="{5C775D89-76B2-4FB7-944D-9BFAB870B1F3}" srcOrd="10" destOrd="0" presId="urn:microsoft.com/office/officeart/2011/layout/InterconnectedBlockProcess"/>
    <dgm:cxn modelId="{AB8B61D6-5A0F-41E8-862E-75A9EC058F99}" type="presParOf" srcId="{DBEC8984-1951-4B38-B196-492FEBFEEFDE}" destId="{1583CCC6-35F2-4A4C-8613-C4728CFE4574}" srcOrd="11" destOrd="0" presId="urn:microsoft.com/office/officeart/2011/layout/InterconnectedBlockProcess"/>
    <dgm:cxn modelId="{36771030-22D8-4FCD-A1B4-7AE4C2C1A376}" type="presParOf" srcId="{DBEC8984-1951-4B38-B196-492FEBFEEFDE}" destId="{FAEE2451-E218-4337-818F-1169FB3C4D88}" srcOrd="12" destOrd="0" presId="urn:microsoft.com/office/officeart/2011/layout/InterconnectedBlockProcess"/>
    <dgm:cxn modelId="{EAA2B1B6-8CA9-4553-9311-2BB1784DCE65}" type="presParOf" srcId="{FAEE2451-E218-4337-818F-1169FB3C4D88}" destId="{799F62FE-4AB8-4B68-8980-D9688C802AC8}" srcOrd="0" destOrd="0" presId="urn:microsoft.com/office/officeart/2011/layout/InterconnectedBlockProcess"/>
    <dgm:cxn modelId="{046DE6A1-11C4-4E5F-A4DB-1CC56916198F}" type="presParOf" srcId="{DBEC8984-1951-4B38-B196-492FEBFEEFDE}" destId="{A5C920F2-4536-4B01-A600-51E19D61A3AF}" srcOrd="13" destOrd="0" presId="urn:microsoft.com/office/officeart/2011/layout/InterconnectedBlockProcess"/>
    <dgm:cxn modelId="{1B474CE8-1323-47BA-AA3B-B23D5F781BEA}" type="presParOf" srcId="{DBEC8984-1951-4B38-B196-492FEBFEEFDE}" destId="{F3E8D633-7BC7-486D-912A-F887388A6868}" srcOrd="14"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EDD729-7605-422A-8405-A3BAE4408B1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8964F39D-F5A9-436D-A215-0E7BF7C4FE75}">
      <dgm:prSet phldrT="[Text]"/>
      <dgm:spPr/>
      <dgm:t>
        <a:bodyPr/>
        <a:lstStyle/>
        <a:p>
          <a:r>
            <a:rPr lang="en-GB" dirty="0"/>
            <a:t>Findings </a:t>
          </a:r>
        </a:p>
      </dgm:t>
    </dgm:pt>
    <dgm:pt modelId="{212CCDA2-CEF0-487A-862B-FDAD05BBD451}" type="parTrans" cxnId="{21C658B3-ED8F-48D5-AA42-8282038E5A47}">
      <dgm:prSet/>
      <dgm:spPr/>
      <dgm:t>
        <a:bodyPr/>
        <a:lstStyle/>
        <a:p>
          <a:endParaRPr lang="en-GB"/>
        </a:p>
      </dgm:t>
    </dgm:pt>
    <dgm:pt modelId="{CF4D5DA0-15E7-401F-A312-1DDC0D098B33}" type="sibTrans" cxnId="{21C658B3-ED8F-48D5-AA42-8282038E5A47}">
      <dgm:prSet/>
      <dgm:spPr/>
      <dgm:t>
        <a:bodyPr/>
        <a:lstStyle/>
        <a:p>
          <a:endParaRPr lang="en-GB"/>
        </a:p>
      </dgm:t>
    </dgm:pt>
    <dgm:pt modelId="{05B8A183-A2D6-46DB-985C-EF907B110E65}">
      <dgm:prSet phldrT="[Text]"/>
      <dgm:spPr/>
      <dgm:t>
        <a:bodyPr/>
        <a:lstStyle/>
        <a:p>
          <a:r>
            <a:rPr lang="de-DE" b="0" i="0" dirty="0"/>
            <a:t>Emotional Regulation</a:t>
          </a:r>
        </a:p>
        <a:p>
          <a:endParaRPr lang="en-GB" dirty="0"/>
        </a:p>
      </dgm:t>
    </dgm:pt>
    <dgm:pt modelId="{58CD8B26-8532-40A4-94A4-B5A2030AE5BC}" type="parTrans" cxnId="{E7394074-64AB-40D9-9329-21F4CECA9D8E}">
      <dgm:prSet/>
      <dgm:spPr/>
      <dgm:t>
        <a:bodyPr/>
        <a:lstStyle/>
        <a:p>
          <a:endParaRPr lang="en-GB"/>
        </a:p>
      </dgm:t>
    </dgm:pt>
    <dgm:pt modelId="{5B3F0A9E-284C-4DE8-9150-FF0F76789811}" type="sibTrans" cxnId="{E7394074-64AB-40D9-9329-21F4CECA9D8E}">
      <dgm:prSet/>
      <dgm:spPr/>
      <dgm:t>
        <a:bodyPr/>
        <a:lstStyle/>
        <a:p>
          <a:endParaRPr lang="en-GB"/>
        </a:p>
      </dgm:t>
    </dgm:pt>
    <dgm:pt modelId="{4D804422-4A4E-47A6-8450-4A2D25C22F96}">
      <dgm:prSet phldrT="[Text]"/>
      <dgm:spPr/>
      <dgm:t>
        <a:bodyPr/>
        <a:lstStyle/>
        <a:p>
          <a:r>
            <a:rPr lang="en-US" dirty="0"/>
            <a:t>Benefits of Movement and Exercise</a:t>
          </a:r>
          <a:endParaRPr lang="en-GB" dirty="0"/>
        </a:p>
      </dgm:t>
    </dgm:pt>
    <dgm:pt modelId="{72C804BC-6959-4DB0-8916-A1CED8C3E1EF}" type="parTrans" cxnId="{C39798A6-8691-46C5-97D7-8BD11D869D20}">
      <dgm:prSet/>
      <dgm:spPr/>
      <dgm:t>
        <a:bodyPr/>
        <a:lstStyle/>
        <a:p>
          <a:endParaRPr lang="en-GB"/>
        </a:p>
      </dgm:t>
    </dgm:pt>
    <dgm:pt modelId="{56490A80-C3DC-46FD-A806-6FC1B2C660BE}" type="sibTrans" cxnId="{C39798A6-8691-46C5-97D7-8BD11D869D20}">
      <dgm:prSet/>
      <dgm:spPr/>
      <dgm:t>
        <a:bodyPr/>
        <a:lstStyle/>
        <a:p>
          <a:endParaRPr lang="en-GB"/>
        </a:p>
      </dgm:t>
    </dgm:pt>
    <dgm:pt modelId="{EA580EF9-C886-4E0F-8955-5929A69734BA}">
      <dgm:prSet phldrT="[Text]"/>
      <dgm:spPr/>
      <dgm:t>
        <a:bodyPr/>
        <a:lstStyle/>
        <a:p>
          <a:pPr algn="ctr"/>
          <a:r>
            <a:rPr lang="de-DE" b="0" i="0" dirty="0"/>
            <a:t>A Sense of </a:t>
          </a:r>
          <a:r>
            <a:rPr lang="de-DE" b="0" i="0" dirty="0" err="1"/>
            <a:t>Belonging</a:t>
          </a:r>
          <a:endParaRPr lang="de-DE" b="0" i="0" dirty="0"/>
        </a:p>
      </dgm:t>
    </dgm:pt>
    <dgm:pt modelId="{07817801-B680-4E7D-9984-CBC5C45FE4D5}" type="parTrans" cxnId="{713C3DE2-6563-4911-AF7F-B217C0EF5B51}">
      <dgm:prSet/>
      <dgm:spPr/>
      <dgm:t>
        <a:bodyPr/>
        <a:lstStyle/>
        <a:p>
          <a:endParaRPr lang="en-GB"/>
        </a:p>
      </dgm:t>
    </dgm:pt>
    <dgm:pt modelId="{1B385313-1391-4AB6-BDBE-52CE8D89BA6A}" type="sibTrans" cxnId="{713C3DE2-6563-4911-AF7F-B217C0EF5B51}">
      <dgm:prSet/>
      <dgm:spPr/>
      <dgm:t>
        <a:bodyPr/>
        <a:lstStyle/>
        <a:p>
          <a:endParaRPr lang="en-GB"/>
        </a:p>
      </dgm:t>
    </dgm:pt>
    <dgm:pt modelId="{B723AF6E-E1EE-40D0-8DA5-9E679EE8E1F1}">
      <dgm:prSet phldrT="[Text]"/>
      <dgm:spPr/>
      <dgm:t>
        <a:bodyPr/>
        <a:lstStyle/>
        <a:p>
          <a:r>
            <a:rPr lang="de-DE" b="0" i="0" dirty="0" err="1"/>
            <a:t>Changes</a:t>
          </a:r>
          <a:r>
            <a:rPr lang="de-DE" b="0" i="0" dirty="0"/>
            <a:t> </a:t>
          </a:r>
          <a:r>
            <a:rPr lang="de-DE" b="0" i="0" dirty="0" err="1"/>
            <a:t>within</a:t>
          </a:r>
          <a:r>
            <a:rPr lang="de-DE" b="0" i="0" dirty="0"/>
            <a:t> </a:t>
          </a:r>
          <a:r>
            <a:rPr lang="de-DE" b="0" i="0" dirty="0" err="1"/>
            <a:t>the</a:t>
          </a:r>
          <a:r>
            <a:rPr lang="de-DE" b="0" i="0" dirty="0"/>
            <a:t> Family</a:t>
          </a:r>
        </a:p>
        <a:p>
          <a:endParaRPr lang="en-GB" dirty="0"/>
        </a:p>
      </dgm:t>
    </dgm:pt>
    <dgm:pt modelId="{81821C37-3AA1-471E-A6F4-CA68265C1A78}" type="parTrans" cxnId="{7D3613DB-6A7E-4319-A77B-1C24A3305C65}">
      <dgm:prSet/>
      <dgm:spPr/>
      <dgm:t>
        <a:bodyPr/>
        <a:lstStyle/>
        <a:p>
          <a:endParaRPr lang="en-GB"/>
        </a:p>
      </dgm:t>
    </dgm:pt>
    <dgm:pt modelId="{68ED2FD8-9B6B-4233-97F3-748CBDA7C3A7}" type="sibTrans" cxnId="{7D3613DB-6A7E-4319-A77B-1C24A3305C65}">
      <dgm:prSet/>
      <dgm:spPr/>
      <dgm:t>
        <a:bodyPr/>
        <a:lstStyle/>
        <a:p>
          <a:endParaRPr lang="en-GB"/>
        </a:p>
      </dgm:t>
    </dgm:pt>
    <dgm:pt modelId="{3F85D4E6-2BB3-42DE-9E47-935B599C6B0E}" type="pres">
      <dgm:prSet presAssocID="{21EDD729-7605-422A-8405-A3BAE4408B1C}" presName="diagram" presStyleCnt="0">
        <dgm:presLayoutVars>
          <dgm:chMax val="1"/>
          <dgm:dir/>
          <dgm:animLvl val="ctr"/>
          <dgm:resizeHandles val="exact"/>
        </dgm:presLayoutVars>
      </dgm:prSet>
      <dgm:spPr/>
    </dgm:pt>
    <dgm:pt modelId="{47DDD31E-B546-4EFA-BA66-04D8535BA79E}" type="pres">
      <dgm:prSet presAssocID="{21EDD729-7605-422A-8405-A3BAE4408B1C}" presName="matrix" presStyleCnt="0"/>
      <dgm:spPr/>
    </dgm:pt>
    <dgm:pt modelId="{79DAD2F7-58B6-43AF-BC5D-C78B0E2B6E41}" type="pres">
      <dgm:prSet presAssocID="{21EDD729-7605-422A-8405-A3BAE4408B1C}" presName="tile1" presStyleLbl="node1" presStyleIdx="0" presStyleCnt="4" custScaleX="99278" custScaleY="98801"/>
      <dgm:spPr/>
    </dgm:pt>
    <dgm:pt modelId="{68C2C696-B618-4300-8B12-C03C298C7F57}" type="pres">
      <dgm:prSet presAssocID="{21EDD729-7605-422A-8405-A3BAE4408B1C}" presName="tile1text" presStyleLbl="node1" presStyleIdx="0" presStyleCnt="4">
        <dgm:presLayoutVars>
          <dgm:chMax val="0"/>
          <dgm:chPref val="0"/>
          <dgm:bulletEnabled val="1"/>
        </dgm:presLayoutVars>
      </dgm:prSet>
      <dgm:spPr/>
    </dgm:pt>
    <dgm:pt modelId="{CCCB172F-8E01-48AE-9ADA-CB64B9D65EAE}" type="pres">
      <dgm:prSet presAssocID="{21EDD729-7605-422A-8405-A3BAE4408B1C}" presName="tile2" presStyleLbl="node1" presStyleIdx="1" presStyleCnt="4"/>
      <dgm:spPr/>
    </dgm:pt>
    <dgm:pt modelId="{01401B72-767E-479B-AD10-94996FD90670}" type="pres">
      <dgm:prSet presAssocID="{21EDD729-7605-422A-8405-A3BAE4408B1C}" presName="tile2text" presStyleLbl="node1" presStyleIdx="1" presStyleCnt="4">
        <dgm:presLayoutVars>
          <dgm:chMax val="0"/>
          <dgm:chPref val="0"/>
          <dgm:bulletEnabled val="1"/>
        </dgm:presLayoutVars>
      </dgm:prSet>
      <dgm:spPr/>
    </dgm:pt>
    <dgm:pt modelId="{7CA3A947-AD76-49DC-8A63-85838067BA22}" type="pres">
      <dgm:prSet presAssocID="{21EDD729-7605-422A-8405-A3BAE4408B1C}" presName="tile3" presStyleLbl="node1" presStyleIdx="2" presStyleCnt="4"/>
      <dgm:spPr/>
    </dgm:pt>
    <dgm:pt modelId="{18224260-0FA2-496B-8327-DE4AFFB5FA17}" type="pres">
      <dgm:prSet presAssocID="{21EDD729-7605-422A-8405-A3BAE4408B1C}" presName="tile3text" presStyleLbl="node1" presStyleIdx="2" presStyleCnt="4">
        <dgm:presLayoutVars>
          <dgm:chMax val="0"/>
          <dgm:chPref val="0"/>
          <dgm:bulletEnabled val="1"/>
        </dgm:presLayoutVars>
      </dgm:prSet>
      <dgm:spPr/>
    </dgm:pt>
    <dgm:pt modelId="{ACBBCEA3-794C-4FE1-8E3E-28C179F752DD}" type="pres">
      <dgm:prSet presAssocID="{21EDD729-7605-422A-8405-A3BAE4408B1C}" presName="tile4" presStyleLbl="node1" presStyleIdx="3" presStyleCnt="4"/>
      <dgm:spPr/>
    </dgm:pt>
    <dgm:pt modelId="{6D0B7062-AACE-4209-B52F-793EFA331660}" type="pres">
      <dgm:prSet presAssocID="{21EDD729-7605-422A-8405-A3BAE4408B1C}" presName="tile4text" presStyleLbl="node1" presStyleIdx="3" presStyleCnt="4">
        <dgm:presLayoutVars>
          <dgm:chMax val="0"/>
          <dgm:chPref val="0"/>
          <dgm:bulletEnabled val="1"/>
        </dgm:presLayoutVars>
      </dgm:prSet>
      <dgm:spPr/>
    </dgm:pt>
    <dgm:pt modelId="{B633CFB7-65D5-4959-B769-96E215184672}" type="pres">
      <dgm:prSet presAssocID="{21EDD729-7605-422A-8405-A3BAE4408B1C}" presName="centerTile" presStyleLbl="fgShp" presStyleIdx="0" presStyleCnt="1">
        <dgm:presLayoutVars>
          <dgm:chMax val="0"/>
          <dgm:chPref val="0"/>
        </dgm:presLayoutVars>
      </dgm:prSet>
      <dgm:spPr/>
    </dgm:pt>
  </dgm:ptLst>
  <dgm:cxnLst>
    <dgm:cxn modelId="{C5EA9624-70DC-4CB0-B597-5E244D2D5A88}" type="presOf" srcId="{05B8A183-A2D6-46DB-985C-EF907B110E65}" destId="{79DAD2F7-58B6-43AF-BC5D-C78B0E2B6E41}" srcOrd="0" destOrd="0" presId="urn:microsoft.com/office/officeart/2005/8/layout/matrix1"/>
    <dgm:cxn modelId="{E78FB924-6BD3-4EC7-AA64-DB18C78C01E7}" type="presOf" srcId="{B723AF6E-E1EE-40D0-8DA5-9E679EE8E1F1}" destId="{ACBBCEA3-794C-4FE1-8E3E-28C179F752DD}" srcOrd="0" destOrd="0" presId="urn:microsoft.com/office/officeart/2005/8/layout/matrix1"/>
    <dgm:cxn modelId="{A2200530-3D8E-4C65-BA03-7AA8249D0906}" type="presOf" srcId="{4D804422-4A4E-47A6-8450-4A2D25C22F96}" destId="{01401B72-767E-479B-AD10-94996FD90670}" srcOrd="1" destOrd="0" presId="urn:microsoft.com/office/officeart/2005/8/layout/matrix1"/>
    <dgm:cxn modelId="{B714A068-A687-48E2-9540-7254F0D673B0}" type="presOf" srcId="{21EDD729-7605-422A-8405-A3BAE4408B1C}" destId="{3F85D4E6-2BB3-42DE-9E47-935B599C6B0E}" srcOrd="0" destOrd="0" presId="urn:microsoft.com/office/officeart/2005/8/layout/matrix1"/>
    <dgm:cxn modelId="{1A24E34E-1B06-4093-878A-D0FE235EE7C4}" type="presOf" srcId="{8964F39D-F5A9-436D-A215-0E7BF7C4FE75}" destId="{B633CFB7-65D5-4959-B769-96E215184672}" srcOrd="0" destOrd="0" presId="urn:microsoft.com/office/officeart/2005/8/layout/matrix1"/>
    <dgm:cxn modelId="{E7394074-64AB-40D9-9329-21F4CECA9D8E}" srcId="{8964F39D-F5A9-436D-A215-0E7BF7C4FE75}" destId="{05B8A183-A2D6-46DB-985C-EF907B110E65}" srcOrd="0" destOrd="0" parTransId="{58CD8B26-8532-40A4-94A4-B5A2030AE5BC}" sibTransId="{5B3F0A9E-284C-4DE8-9150-FF0F76789811}"/>
    <dgm:cxn modelId="{C39798A6-8691-46C5-97D7-8BD11D869D20}" srcId="{8964F39D-F5A9-436D-A215-0E7BF7C4FE75}" destId="{4D804422-4A4E-47A6-8450-4A2D25C22F96}" srcOrd="1" destOrd="0" parTransId="{72C804BC-6959-4DB0-8916-A1CED8C3E1EF}" sibTransId="{56490A80-C3DC-46FD-A806-6FC1B2C660BE}"/>
    <dgm:cxn modelId="{21C658B3-ED8F-48D5-AA42-8282038E5A47}" srcId="{21EDD729-7605-422A-8405-A3BAE4408B1C}" destId="{8964F39D-F5A9-436D-A215-0E7BF7C4FE75}" srcOrd="0" destOrd="0" parTransId="{212CCDA2-CEF0-487A-862B-FDAD05BBD451}" sibTransId="{CF4D5DA0-15E7-401F-A312-1DDC0D098B33}"/>
    <dgm:cxn modelId="{F46F3FBF-CF95-4801-96EA-E00C646B8CB4}" type="presOf" srcId="{05B8A183-A2D6-46DB-985C-EF907B110E65}" destId="{68C2C696-B618-4300-8B12-C03C298C7F57}" srcOrd="1" destOrd="0" presId="urn:microsoft.com/office/officeart/2005/8/layout/matrix1"/>
    <dgm:cxn modelId="{709272CB-6809-4694-9E50-CDF599F1CA0A}" type="presOf" srcId="{EA580EF9-C886-4E0F-8955-5929A69734BA}" destId="{7CA3A947-AD76-49DC-8A63-85838067BA22}" srcOrd="0" destOrd="0" presId="urn:microsoft.com/office/officeart/2005/8/layout/matrix1"/>
    <dgm:cxn modelId="{7D3613DB-6A7E-4319-A77B-1C24A3305C65}" srcId="{8964F39D-F5A9-436D-A215-0E7BF7C4FE75}" destId="{B723AF6E-E1EE-40D0-8DA5-9E679EE8E1F1}" srcOrd="3" destOrd="0" parTransId="{81821C37-3AA1-471E-A6F4-CA68265C1A78}" sibTransId="{68ED2FD8-9B6B-4233-97F3-748CBDA7C3A7}"/>
    <dgm:cxn modelId="{713C3DE2-6563-4911-AF7F-B217C0EF5B51}" srcId="{8964F39D-F5A9-436D-A215-0E7BF7C4FE75}" destId="{EA580EF9-C886-4E0F-8955-5929A69734BA}" srcOrd="2" destOrd="0" parTransId="{07817801-B680-4E7D-9984-CBC5C45FE4D5}" sibTransId="{1B385313-1391-4AB6-BDBE-52CE8D89BA6A}"/>
    <dgm:cxn modelId="{8EBFE9E4-BEC3-4C0B-813A-C3DD25CDC063}" type="presOf" srcId="{4D804422-4A4E-47A6-8450-4A2D25C22F96}" destId="{CCCB172F-8E01-48AE-9ADA-CB64B9D65EAE}" srcOrd="0" destOrd="0" presId="urn:microsoft.com/office/officeart/2005/8/layout/matrix1"/>
    <dgm:cxn modelId="{C5FA9AF3-5637-4A7D-A5FA-C6456FF0D8A4}" type="presOf" srcId="{B723AF6E-E1EE-40D0-8DA5-9E679EE8E1F1}" destId="{6D0B7062-AACE-4209-B52F-793EFA331660}" srcOrd="1" destOrd="0" presId="urn:microsoft.com/office/officeart/2005/8/layout/matrix1"/>
    <dgm:cxn modelId="{ADDCD7F8-5D97-4DFA-9B0E-7CAB59F86705}" type="presOf" srcId="{EA580EF9-C886-4E0F-8955-5929A69734BA}" destId="{18224260-0FA2-496B-8327-DE4AFFB5FA17}" srcOrd="1" destOrd="0" presId="urn:microsoft.com/office/officeart/2005/8/layout/matrix1"/>
    <dgm:cxn modelId="{2C2B3AF9-DC1C-47CF-932A-E68C416683B0}" type="presParOf" srcId="{3F85D4E6-2BB3-42DE-9E47-935B599C6B0E}" destId="{47DDD31E-B546-4EFA-BA66-04D8535BA79E}" srcOrd="0" destOrd="0" presId="urn:microsoft.com/office/officeart/2005/8/layout/matrix1"/>
    <dgm:cxn modelId="{29E80C46-9408-41A7-B4BF-C8ED1E88CCFF}" type="presParOf" srcId="{47DDD31E-B546-4EFA-BA66-04D8535BA79E}" destId="{79DAD2F7-58B6-43AF-BC5D-C78B0E2B6E41}" srcOrd="0" destOrd="0" presId="urn:microsoft.com/office/officeart/2005/8/layout/matrix1"/>
    <dgm:cxn modelId="{2F4B509A-F226-4996-9F08-A0FB1405598D}" type="presParOf" srcId="{47DDD31E-B546-4EFA-BA66-04D8535BA79E}" destId="{68C2C696-B618-4300-8B12-C03C298C7F57}" srcOrd="1" destOrd="0" presId="urn:microsoft.com/office/officeart/2005/8/layout/matrix1"/>
    <dgm:cxn modelId="{2CD4E003-E3B7-44BE-A4C0-980B89DE9319}" type="presParOf" srcId="{47DDD31E-B546-4EFA-BA66-04D8535BA79E}" destId="{CCCB172F-8E01-48AE-9ADA-CB64B9D65EAE}" srcOrd="2" destOrd="0" presId="urn:microsoft.com/office/officeart/2005/8/layout/matrix1"/>
    <dgm:cxn modelId="{A91AD44F-4E57-4CDA-B4BE-53E4C922F358}" type="presParOf" srcId="{47DDD31E-B546-4EFA-BA66-04D8535BA79E}" destId="{01401B72-767E-479B-AD10-94996FD90670}" srcOrd="3" destOrd="0" presId="urn:microsoft.com/office/officeart/2005/8/layout/matrix1"/>
    <dgm:cxn modelId="{723B9864-2AD2-4FCD-91BC-2F08309B1584}" type="presParOf" srcId="{47DDD31E-B546-4EFA-BA66-04D8535BA79E}" destId="{7CA3A947-AD76-49DC-8A63-85838067BA22}" srcOrd="4" destOrd="0" presId="urn:microsoft.com/office/officeart/2005/8/layout/matrix1"/>
    <dgm:cxn modelId="{C45CC69A-3FCC-4F29-92A9-9DA3FBB88B50}" type="presParOf" srcId="{47DDD31E-B546-4EFA-BA66-04D8535BA79E}" destId="{18224260-0FA2-496B-8327-DE4AFFB5FA17}" srcOrd="5" destOrd="0" presId="urn:microsoft.com/office/officeart/2005/8/layout/matrix1"/>
    <dgm:cxn modelId="{05FCC761-EB59-448F-BBB6-88B5179A191E}" type="presParOf" srcId="{47DDD31E-B546-4EFA-BA66-04D8535BA79E}" destId="{ACBBCEA3-794C-4FE1-8E3E-28C179F752DD}" srcOrd="6" destOrd="0" presId="urn:microsoft.com/office/officeart/2005/8/layout/matrix1"/>
    <dgm:cxn modelId="{69B4130A-7249-44C2-9970-396C486D8204}" type="presParOf" srcId="{47DDD31E-B546-4EFA-BA66-04D8535BA79E}" destId="{6D0B7062-AACE-4209-B52F-793EFA331660}" srcOrd="7" destOrd="0" presId="urn:microsoft.com/office/officeart/2005/8/layout/matrix1"/>
    <dgm:cxn modelId="{5A3D5345-6B98-481A-B9A9-3383410D5F82}" type="presParOf" srcId="{3F85D4E6-2BB3-42DE-9E47-935B599C6B0E}" destId="{B633CFB7-65D5-4959-B769-96E21518467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EDCC-7DDE-4854-ADD0-C96953844571}">
      <dsp:nvSpPr>
        <dsp:cNvPr id="0" name=""/>
        <dsp:cNvSpPr/>
      </dsp:nvSpPr>
      <dsp:spPr>
        <a:xfrm>
          <a:off x="-5511447" y="-843833"/>
          <a:ext cx="6562278" cy="6562278"/>
        </a:xfrm>
        <a:prstGeom prst="blockArc">
          <a:avLst>
            <a:gd name="adj1" fmla="val 18900000"/>
            <a:gd name="adj2" fmla="val 2700000"/>
            <a:gd name="adj3" fmla="val 32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D035D-00D3-47BA-A868-389953966961}">
      <dsp:nvSpPr>
        <dsp:cNvPr id="0" name=""/>
        <dsp:cNvSpPr/>
      </dsp:nvSpPr>
      <dsp:spPr>
        <a:xfrm>
          <a:off x="391686" y="256697"/>
          <a:ext cx="6251631" cy="513199"/>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52"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latin typeface="+mj-lt"/>
            </a:rPr>
            <a:t>Introduction and Background</a:t>
          </a:r>
          <a:endParaRPr lang="en-US" sz="2600" kern="1200" dirty="0">
            <a:solidFill>
              <a:schemeClr val="tx1"/>
            </a:solidFill>
          </a:endParaRPr>
        </a:p>
      </dsp:txBody>
      <dsp:txXfrm>
        <a:off x="391686" y="256697"/>
        <a:ext cx="6251631" cy="513199"/>
      </dsp:txXfrm>
    </dsp:sp>
    <dsp:sp modelId="{6AE613EA-022D-457C-A9EC-1AB430244E12}">
      <dsp:nvSpPr>
        <dsp:cNvPr id="0" name=""/>
        <dsp:cNvSpPr/>
      </dsp:nvSpPr>
      <dsp:spPr>
        <a:xfrm>
          <a:off x="70937" y="192547"/>
          <a:ext cx="641498" cy="6414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A0086-5D59-48D8-A0DF-EEB80F33F394}">
      <dsp:nvSpPr>
        <dsp:cNvPr id="0" name=""/>
        <dsp:cNvSpPr/>
      </dsp:nvSpPr>
      <dsp:spPr>
        <a:xfrm>
          <a:off x="813827" y="1026398"/>
          <a:ext cx="5829489" cy="513199"/>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52"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latin typeface="+mj-lt"/>
            </a:rPr>
            <a:t> Shatila Camp &amp; Refugee mental health</a:t>
          </a:r>
        </a:p>
      </dsp:txBody>
      <dsp:txXfrm>
        <a:off x="813827" y="1026398"/>
        <a:ext cx="5829489" cy="513199"/>
      </dsp:txXfrm>
    </dsp:sp>
    <dsp:sp modelId="{AE2C697A-8A5E-41C9-A3B9-45C4341674D2}">
      <dsp:nvSpPr>
        <dsp:cNvPr id="0" name=""/>
        <dsp:cNvSpPr/>
      </dsp:nvSpPr>
      <dsp:spPr>
        <a:xfrm>
          <a:off x="493078" y="962248"/>
          <a:ext cx="641498" cy="6414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06D72-4B45-46E5-9628-DF0933F485C5}">
      <dsp:nvSpPr>
        <dsp:cNvPr id="0" name=""/>
        <dsp:cNvSpPr/>
      </dsp:nvSpPr>
      <dsp:spPr>
        <a:xfrm>
          <a:off x="1006862" y="1796099"/>
          <a:ext cx="5636455" cy="513199"/>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52"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solidFill>
                <a:schemeClr val="tx1"/>
              </a:solidFill>
              <a:latin typeface="+mj-lt"/>
            </a:rPr>
            <a:t>Dramatherapy Programme Overview</a:t>
          </a:r>
          <a:endParaRPr lang="en-US" sz="2600" kern="1200" dirty="0">
            <a:solidFill>
              <a:schemeClr val="tx1"/>
            </a:solidFill>
          </a:endParaRPr>
        </a:p>
      </dsp:txBody>
      <dsp:txXfrm>
        <a:off x="1006862" y="1796099"/>
        <a:ext cx="5636455" cy="513199"/>
      </dsp:txXfrm>
    </dsp:sp>
    <dsp:sp modelId="{63698296-5E3D-460D-B3FD-8C5BF6C7FFCD}">
      <dsp:nvSpPr>
        <dsp:cNvPr id="0" name=""/>
        <dsp:cNvSpPr/>
      </dsp:nvSpPr>
      <dsp:spPr>
        <a:xfrm>
          <a:off x="686113" y="1731949"/>
          <a:ext cx="641498" cy="6414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6E8B81-B679-4433-9428-DBD51E1926CE}">
      <dsp:nvSpPr>
        <dsp:cNvPr id="0" name=""/>
        <dsp:cNvSpPr/>
      </dsp:nvSpPr>
      <dsp:spPr>
        <a:xfrm>
          <a:off x="1006862" y="2565313"/>
          <a:ext cx="5636455" cy="513199"/>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52" tIns="66040" rIns="66040" bIns="66040" numCol="1" spcCol="1270" anchor="ctr" anchorCtr="0">
          <a:noAutofit/>
        </a:bodyPr>
        <a:lstStyle/>
        <a:p>
          <a:pPr marL="0" lvl="0" indent="0" algn="l" defTabSz="1155700">
            <a:lnSpc>
              <a:spcPct val="90000"/>
            </a:lnSpc>
            <a:spcBef>
              <a:spcPct val="0"/>
            </a:spcBef>
            <a:spcAft>
              <a:spcPct val="35000"/>
            </a:spcAft>
            <a:buNone/>
          </a:pPr>
          <a:endParaRPr lang="en-US" sz="2600" kern="1200"/>
        </a:p>
      </dsp:txBody>
      <dsp:txXfrm>
        <a:off x="1006862" y="2565313"/>
        <a:ext cx="5636455" cy="513199"/>
      </dsp:txXfrm>
    </dsp:sp>
    <dsp:sp modelId="{B32DD4A0-0203-41BE-A75B-EB3154E4A935}">
      <dsp:nvSpPr>
        <dsp:cNvPr id="0" name=""/>
        <dsp:cNvSpPr/>
      </dsp:nvSpPr>
      <dsp:spPr>
        <a:xfrm>
          <a:off x="686113" y="2501163"/>
          <a:ext cx="641498" cy="6414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70A81B-4369-47FB-A556-812966953E51}">
      <dsp:nvSpPr>
        <dsp:cNvPr id="0" name=""/>
        <dsp:cNvSpPr/>
      </dsp:nvSpPr>
      <dsp:spPr>
        <a:xfrm>
          <a:off x="813827" y="3335014"/>
          <a:ext cx="5829489" cy="513199"/>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52" tIns="66040" rIns="66040" bIns="66040" numCol="1" spcCol="1270" anchor="ctr" anchorCtr="0">
          <a:noAutofit/>
        </a:bodyPr>
        <a:lstStyle/>
        <a:p>
          <a:pPr marL="0" lvl="0" indent="0" algn="l" defTabSz="1155700">
            <a:lnSpc>
              <a:spcPct val="90000"/>
            </a:lnSpc>
            <a:spcBef>
              <a:spcPct val="0"/>
            </a:spcBef>
            <a:spcAft>
              <a:spcPct val="35000"/>
            </a:spcAft>
            <a:buNone/>
          </a:pPr>
          <a:endParaRPr lang="en-US" sz="2600" kern="1200"/>
        </a:p>
      </dsp:txBody>
      <dsp:txXfrm>
        <a:off x="813827" y="3335014"/>
        <a:ext cx="5829489" cy="513199"/>
      </dsp:txXfrm>
    </dsp:sp>
    <dsp:sp modelId="{25EBE9A9-486F-4643-BBB2-32DDF200F980}">
      <dsp:nvSpPr>
        <dsp:cNvPr id="0" name=""/>
        <dsp:cNvSpPr/>
      </dsp:nvSpPr>
      <dsp:spPr>
        <a:xfrm>
          <a:off x="493078" y="3270864"/>
          <a:ext cx="641498" cy="6414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C03A2-538A-428D-BDAF-55ACD3C78C5E}">
      <dsp:nvSpPr>
        <dsp:cNvPr id="0" name=""/>
        <dsp:cNvSpPr/>
      </dsp:nvSpPr>
      <dsp:spPr>
        <a:xfrm>
          <a:off x="391686" y="4104715"/>
          <a:ext cx="6251631" cy="513199"/>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52" tIns="66040" rIns="66040" bIns="66040" numCol="1" spcCol="1270" anchor="ctr" anchorCtr="0">
          <a:noAutofit/>
        </a:bodyPr>
        <a:lstStyle/>
        <a:p>
          <a:pPr marL="0" lvl="0" indent="0" algn="l" defTabSz="1155700">
            <a:lnSpc>
              <a:spcPct val="90000"/>
            </a:lnSpc>
            <a:spcBef>
              <a:spcPct val="0"/>
            </a:spcBef>
            <a:spcAft>
              <a:spcPct val="35000"/>
            </a:spcAft>
            <a:buNone/>
          </a:pPr>
          <a:endParaRPr lang="en-US" sz="2600" kern="1200"/>
        </a:p>
      </dsp:txBody>
      <dsp:txXfrm>
        <a:off x="391686" y="4104715"/>
        <a:ext cx="6251631" cy="513199"/>
      </dsp:txXfrm>
    </dsp:sp>
    <dsp:sp modelId="{6C4944AD-55A0-439B-A262-A94A367A9B80}">
      <dsp:nvSpPr>
        <dsp:cNvPr id="0" name=""/>
        <dsp:cNvSpPr/>
      </dsp:nvSpPr>
      <dsp:spPr>
        <a:xfrm>
          <a:off x="70937" y="4040565"/>
          <a:ext cx="641498" cy="6414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34CDC-D49A-4F40-9E30-C280CB2EA1A7}">
      <dsp:nvSpPr>
        <dsp:cNvPr id="0" name=""/>
        <dsp:cNvSpPr/>
      </dsp:nvSpPr>
      <dsp:spPr>
        <a:xfrm>
          <a:off x="8165459" y="1233376"/>
          <a:ext cx="1942552" cy="4933507"/>
        </a:xfrm>
        <a:prstGeom prst="wedgeRectCallout">
          <a:avLst>
            <a:gd name="adj1" fmla="val 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marL="0" lvl="0" indent="0" algn="l" defTabSz="977900">
            <a:lnSpc>
              <a:spcPct val="90000"/>
            </a:lnSpc>
            <a:spcBef>
              <a:spcPct val="0"/>
            </a:spcBef>
            <a:spcAft>
              <a:spcPct val="35000"/>
            </a:spcAft>
            <a:buNone/>
          </a:pPr>
          <a:r>
            <a:rPr lang="en-GB" sz="2200" b="0" i="0" kern="1200" noProof="0" dirty="0">
              <a:latin typeface="+mj-lt"/>
            </a:rPr>
            <a:t>Public or private performance, collection of Vignettes or a session that focuses on closure, celebrating accomplish-</a:t>
          </a:r>
          <a:r>
            <a:rPr lang="en-GB" sz="2200" b="0" i="0" kern="1200" noProof="0" dirty="0" err="1">
              <a:latin typeface="+mj-lt"/>
            </a:rPr>
            <a:t>ments</a:t>
          </a:r>
          <a:r>
            <a:rPr lang="en-GB" sz="2200" b="0" i="0" kern="1200" noProof="0" dirty="0">
              <a:latin typeface="+mj-lt"/>
            </a:rPr>
            <a:t>. </a:t>
          </a:r>
        </a:p>
      </dsp:txBody>
      <dsp:txXfrm>
        <a:off x="8412040" y="1233376"/>
        <a:ext cx="1695971" cy="4933507"/>
      </dsp:txXfrm>
    </dsp:sp>
    <dsp:sp modelId="{047FC2B4-A4C4-4495-8028-BA67E6DC169F}">
      <dsp:nvSpPr>
        <dsp:cNvPr id="0" name=""/>
        <dsp:cNvSpPr/>
      </dsp:nvSpPr>
      <dsp:spPr>
        <a:xfrm>
          <a:off x="8211731" y="0"/>
          <a:ext cx="1942552" cy="12333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de-DE" sz="2400" b="0" i="0" kern="1200" dirty="0">
              <a:latin typeface="+mn-lt"/>
            </a:rPr>
            <a:t>Phase 5: </a:t>
          </a:r>
          <a:r>
            <a:rPr lang="de-DE" sz="2400" b="0" i="0" kern="1200" dirty="0" err="1">
              <a:latin typeface="+mn-lt"/>
            </a:rPr>
            <a:t>Dramatic</a:t>
          </a:r>
          <a:r>
            <a:rPr lang="de-DE" sz="2400" b="0" i="0" kern="1200" dirty="0">
              <a:latin typeface="+mn-lt"/>
            </a:rPr>
            <a:t> Ritual</a:t>
          </a:r>
          <a:endParaRPr lang="en-GB" sz="2400" b="0" i="0" kern="1200" dirty="0">
            <a:latin typeface="+mn-lt"/>
          </a:endParaRPr>
        </a:p>
      </dsp:txBody>
      <dsp:txXfrm>
        <a:off x="8211731" y="0"/>
        <a:ext cx="1942552" cy="1233376"/>
      </dsp:txXfrm>
    </dsp:sp>
    <dsp:sp modelId="{A33EABBB-E0A3-4DB9-B724-2900D94C2FA1}">
      <dsp:nvSpPr>
        <dsp:cNvPr id="0" name=""/>
        <dsp:cNvSpPr/>
      </dsp:nvSpPr>
      <dsp:spPr>
        <a:xfrm>
          <a:off x="6274032" y="1233376"/>
          <a:ext cx="1942552" cy="4625163"/>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066800">
            <a:lnSpc>
              <a:spcPct val="90000"/>
            </a:lnSpc>
            <a:spcBef>
              <a:spcPct val="0"/>
            </a:spcBef>
            <a:spcAft>
              <a:spcPct val="35000"/>
            </a:spcAft>
            <a:buNone/>
          </a:pPr>
          <a:endParaRPr lang="en-GB" sz="2400" kern="1200" dirty="0">
            <a:latin typeface="+mj-lt"/>
          </a:endParaRPr>
        </a:p>
        <a:p>
          <a:pPr marL="0" lvl="0" indent="0" algn="l" defTabSz="1066800">
            <a:lnSpc>
              <a:spcPct val="90000"/>
            </a:lnSpc>
            <a:spcBef>
              <a:spcPct val="0"/>
            </a:spcBef>
            <a:spcAft>
              <a:spcPct val="35000"/>
            </a:spcAft>
            <a:buNone/>
          </a:pPr>
          <a:r>
            <a:rPr lang="en-GB" sz="2400" kern="1200" dirty="0">
              <a:latin typeface="+mj-lt"/>
            </a:rPr>
            <a:t>Personal insight, memory recollection, open expression.</a:t>
          </a:r>
        </a:p>
      </dsp:txBody>
      <dsp:txXfrm>
        <a:off x="6520613" y="1233376"/>
        <a:ext cx="1695971" cy="4625163"/>
      </dsp:txXfrm>
    </dsp:sp>
    <dsp:sp modelId="{71B477A4-B65B-484D-AE52-5F37E66E3D3B}">
      <dsp:nvSpPr>
        <dsp:cNvPr id="0" name=""/>
        <dsp:cNvSpPr/>
      </dsp:nvSpPr>
      <dsp:spPr>
        <a:xfrm>
          <a:off x="6274032" y="154172"/>
          <a:ext cx="1942552" cy="10792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dirty="0"/>
            <a:t>Phase 4: Culminating Enactments </a:t>
          </a:r>
        </a:p>
      </dsp:txBody>
      <dsp:txXfrm>
        <a:off x="6274032" y="154172"/>
        <a:ext cx="1942552" cy="1079204"/>
      </dsp:txXfrm>
    </dsp:sp>
    <dsp:sp modelId="{61DED1DB-E440-4388-BF7C-FD3DC2A44DCD}">
      <dsp:nvSpPr>
        <dsp:cNvPr id="0" name=""/>
        <dsp:cNvSpPr/>
      </dsp:nvSpPr>
      <dsp:spPr>
        <a:xfrm>
          <a:off x="4331480" y="1594888"/>
          <a:ext cx="1942552" cy="3593794"/>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066800">
            <a:lnSpc>
              <a:spcPct val="90000"/>
            </a:lnSpc>
            <a:spcBef>
              <a:spcPct val="0"/>
            </a:spcBef>
            <a:spcAft>
              <a:spcPct val="35000"/>
            </a:spcAft>
            <a:buNone/>
          </a:pPr>
          <a:endParaRPr lang="en-GB" sz="2400" kern="1200" dirty="0">
            <a:latin typeface="+mj-lt"/>
          </a:endParaRPr>
        </a:p>
        <a:p>
          <a:pPr marL="0" lvl="0" indent="0" algn="l" defTabSz="1066800">
            <a:lnSpc>
              <a:spcPct val="90000"/>
            </a:lnSpc>
            <a:spcBef>
              <a:spcPct val="0"/>
            </a:spcBef>
            <a:spcAft>
              <a:spcPct val="35000"/>
            </a:spcAft>
            <a:buNone/>
          </a:pPr>
          <a:r>
            <a:rPr lang="en-GB" sz="2400" kern="1200" dirty="0">
              <a:latin typeface="+mj-lt"/>
            </a:rPr>
            <a:t>Imagination, group solidarity, guided meditation. </a:t>
          </a:r>
        </a:p>
      </dsp:txBody>
      <dsp:txXfrm>
        <a:off x="4578061" y="1594888"/>
        <a:ext cx="1695971" cy="3593794"/>
      </dsp:txXfrm>
    </dsp:sp>
    <dsp:sp modelId="{4303BA1B-7FC4-4A30-A2B1-B6A8CC19C512}">
      <dsp:nvSpPr>
        <dsp:cNvPr id="0" name=""/>
        <dsp:cNvSpPr/>
      </dsp:nvSpPr>
      <dsp:spPr>
        <a:xfrm>
          <a:off x="4299583" y="318203"/>
          <a:ext cx="1942552" cy="13404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GB" sz="2300" kern="1200" dirty="0"/>
            <a:t>Phase 3: </a:t>
          </a:r>
        </a:p>
        <a:p>
          <a:pPr marL="0" lvl="0" indent="0" algn="ctr" defTabSz="1022350">
            <a:lnSpc>
              <a:spcPct val="90000"/>
            </a:lnSpc>
            <a:spcBef>
              <a:spcPct val="0"/>
            </a:spcBef>
            <a:spcAft>
              <a:spcPct val="35000"/>
            </a:spcAft>
            <a:buNone/>
          </a:pPr>
          <a:r>
            <a:rPr lang="en-GB" sz="2300" kern="1200" dirty="0"/>
            <a:t>Role Play </a:t>
          </a:r>
        </a:p>
      </dsp:txBody>
      <dsp:txXfrm>
        <a:off x="4299583" y="318203"/>
        <a:ext cx="1942552" cy="1340473"/>
      </dsp:txXfrm>
    </dsp:sp>
    <dsp:sp modelId="{61EDF38C-DA60-48E7-83D2-AFE6B10D2226}">
      <dsp:nvSpPr>
        <dsp:cNvPr id="0" name=""/>
        <dsp:cNvSpPr/>
      </dsp:nvSpPr>
      <dsp:spPr>
        <a:xfrm>
          <a:off x="2388927" y="1690583"/>
          <a:ext cx="1942552" cy="3094061"/>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066800">
            <a:lnSpc>
              <a:spcPct val="90000"/>
            </a:lnSpc>
            <a:spcBef>
              <a:spcPct val="0"/>
            </a:spcBef>
            <a:spcAft>
              <a:spcPct val="35000"/>
            </a:spcAft>
            <a:buNone/>
          </a:pPr>
          <a:endParaRPr lang="en-GB" sz="2400" kern="1200" dirty="0">
            <a:latin typeface="+mj-lt"/>
          </a:endParaRPr>
        </a:p>
        <a:p>
          <a:pPr marL="0" lvl="0" indent="0" algn="l" defTabSz="1066800">
            <a:lnSpc>
              <a:spcPct val="90000"/>
            </a:lnSpc>
            <a:spcBef>
              <a:spcPct val="0"/>
            </a:spcBef>
            <a:spcAft>
              <a:spcPct val="35000"/>
            </a:spcAft>
            <a:buNone/>
          </a:pPr>
          <a:r>
            <a:rPr lang="en-GB" sz="2400" kern="1200" dirty="0">
              <a:latin typeface="+mj-lt"/>
            </a:rPr>
            <a:t>Theatre techniques, self-exploration, relaxation. </a:t>
          </a:r>
        </a:p>
      </dsp:txBody>
      <dsp:txXfrm>
        <a:off x="2635508" y="1690583"/>
        <a:ext cx="1695971" cy="3094061"/>
      </dsp:txXfrm>
    </dsp:sp>
    <dsp:sp modelId="{1583CCC6-35F2-4A4C-8613-C4728CFE4574}">
      <dsp:nvSpPr>
        <dsp:cNvPr id="0" name=""/>
        <dsp:cNvSpPr/>
      </dsp:nvSpPr>
      <dsp:spPr>
        <a:xfrm>
          <a:off x="2346385" y="361510"/>
          <a:ext cx="1942552" cy="13769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dirty="0"/>
            <a:t>Phase 2: Scene Work </a:t>
          </a:r>
        </a:p>
      </dsp:txBody>
      <dsp:txXfrm>
        <a:off x="2346385" y="361510"/>
        <a:ext cx="1942552" cy="1376911"/>
      </dsp:txXfrm>
    </dsp:sp>
    <dsp:sp modelId="{799F62FE-4AB8-4B68-8980-D9688C802AC8}">
      <dsp:nvSpPr>
        <dsp:cNvPr id="0" name=""/>
        <dsp:cNvSpPr/>
      </dsp:nvSpPr>
      <dsp:spPr>
        <a:xfrm>
          <a:off x="446375" y="1648050"/>
          <a:ext cx="1942552" cy="2870783"/>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066800">
            <a:lnSpc>
              <a:spcPct val="90000"/>
            </a:lnSpc>
            <a:spcBef>
              <a:spcPct val="0"/>
            </a:spcBef>
            <a:spcAft>
              <a:spcPct val="35000"/>
            </a:spcAft>
            <a:buNone/>
          </a:pPr>
          <a:endParaRPr lang="en-GB" sz="2400" kern="1200" dirty="0">
            <a:latin typeface="+mj-lt"/>
          </a:endParaRPr>
        </a:p>
        <a:p>
          <a:pPr marL="0" lvl="0" indent="0" algn="l" defTabSz="1066800">
            <a:lnSpc>
              <a:spcPct val="90000"/>
            </a:lnSpc>
            <a:spcBef>
              <a:spcPct val="0"/>
            </a:spcBef>
            <a:spcAft>
              <a:spcPct val="35000"/>
            </a:spcAft>
            <a:buNone/>
          </a:pPr>
          <a:r>
            <a:rPr lang="en-GB" sz="2400" kern="1200" dirty="0">
              <a:latin typeface="+mj-lt"/>
            </a:rPr>
            <a:t>Rapport building, trust, personal disclosure. </a:t>
          </a:r>
        </a:p>
      </dsp:txBody>
      <dsp:txXfrm>
        <a:off x="692955" y="1648050"/>
        <a:ext cx="1695971" cy="2870783"/>
      </dsp:txXfrm>
    </dsp:sp>
    <dsp:sp modelId="{F3E8D633-7BC7-486D-912A-F887388A6868}">
      <dsp:nvSpPr>
        <dsp:cNvPr id="0" name=""/>
        <dsp:cNvSpPr/>
      </dsp:nvSpPr>
      <dsp:spPr>
        <a:xfrm>
          <a:off x="446375" y="489095"/>
          <a:ext cx="1942552" cy="1212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GB" sz="2300" kern="1200" dirty="0"/>
            <a:t>Phase 1: Dramatic Play </a:t>
          </a:r>
        </a:p>
      </dsp:txBody>
      <dsp:txXfrm>
        <a:off x="446375" y="489095"/>
        <a:ext cx="1942552" cy="1212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D2F7-58B6-43AF-BC5D-C78B0E2B6E41}">
      <dsp:nvSpPr>
        <dsp:cNvPr id="0" name=""/>
        <dsp:cNvSpPr/>
      </dsp:nvSpPr>
      <dsp:spPr>
        <a:xfrm rot="16200000">
          <a:off x="1296056" y="-1263113"/>
          <a:ext cx="2437086" cy="499288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de-DE" sz="3300" b="0" i="0" kern="1200" dirty="0"/>
            <a:t>Emotional Regulation</a:t>
          </a:r>
        </a:p>
        <a:p>
          <a:pPr marL="0" lvl="0" indent="0" algn="ctr" defTabSz="1466850">
            <a:lnSpc>
              <a:spcPct val="90000"/>
            </a:lnSpc>
            <a:spcBef>
              <a:spcPct val="0"/>
            </a:spcBef>
            <a:spcAft>
              <a:spcPct val="35000"/>
            </a:spcAft>
            <a:buNone/>
          </a:pPr>
          <a:endParaRPr lang="en-GB" sz="3300" kern="1200" dirty="0"/>
        </a:p>
      </dsp:txBody>
      <dsp:txXfrm rot="5400000">
        <a:off x="18155" y="14788"/>
        <a:ext cx="4992889" cy="1827814"/>
      </dsp:txXfrm>
    </dsp:sp>
    <dsp:sp modelId="{CCCB172F-8E01-48AE-9ADA-CB64B9D65EAE}">
      <dsp:nvSpPr>
        <dsp:cNvPr id="0" name=""/>
        <dsp:cNvSpPr/>
      </dsp:nvSpPr>
      <dsp:spPr>
        <a:xfrm>
          <a:off x="5029199" y="0"/>
          <a:ext cx="5029199" cy="246666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Benefits of Movement and Exercise</a:t>
          </a:r>
          <a:endParaRPr lang="en-GB" sz="3300" kern="1200" dirty="0"/>
        </a:p>
      </dsp:txBody>
      <dsp:txXfrm>
        <a:off x="5029199" y="0"/>
        <a:ext cx="5029199" cy="1849996"/>
      </dsp:txXfrm>
    </dsp:sp>
    <dsp:sp modelId="{7CA3A947-AD76-49DC-8A63-85838067BA22}">
      <dsp:nvSpPr>
        <dsp:cNvPr id="0" name=""/>
        <dsp:cNvSpPr/>
      </dsp:nvSpPr>
      <dsp:spPr>
        <a:xfrm rot="10800000">
          <a:off x="0" y="2466661"/>
          <a:ext cx="5029199" cy="246666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de-DE" sz="3300" b="0" i="0" kern="1200" dirty="0"/>
            <a:t>A Sense of </a:t>
          </a:r>
          <a:r>
            <a:rPr lang="de-DE" sz="3300" b="0" i="0" kern="1200" dirty="0" err="1"/>
            <a:t>Belonging</a:t>
          </a:r>
          <a:endParaRPr lang="de-DE" sz="3300" b="0" i="0" kern="1200" dirty="0"/>
        </a:p>
      </dsp:txBody>
      <dsp:txXfrm rot="10800000">
        <a:off x="0" y="3083326"/>
        <a:ext cx="5029199" cy="1849996"/>
      </dsp:txXfrm>
    </dsp:sp>
    <dsp:sp modelId="{ACBBCEA3-794C-4FE1-8E3E-28C179F752DD}">
      <dsp:nvSpPr>
        <dsp:cNvPr id="0" name=""/>
        <dsp:cNvSpPr/>
      </dsp:nvSpPr>
      <dsp:spPr>
        <a:xfrm rot="5400000">
          <a:off x="6310469" y="1185392"/>
          <a:ext cx="2466661" cy="502919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de-DE" sz="3300" b="0" i="0" kern="1200" dirty="0" err="1"/>
            <a:t>Changes</a:t>
          </a:r>
          <a:r>
            <a:rPr lang="de-DE" sz="3300" b="0" i="0" kern="1200" dirty="0"/>
            <a:t> </a:t>
          </a:r>
          <a:r>
            <a:rPr lang="de-DE" sz="3300" b="0" i="0" kern="1200" dirty="0" err="1"/>
            <a:t>within</a:t>
          </a:r>
          <a:r>
            <a:rPr lang="de-DE" sz="3300" b="0" i="0" kern="1200" dirty="0"/>
            <a:t> </a:t>
          </a:r>
          <a:r>
            <a:rPr lang="de-DE" sz="3300" b="0" i="0" kern="1200" dirty="0" err="1"/>
            <a:t>the</a:t>
          </a:r>
          <a:r>
            <a:rPr lang="de-DE" sz="3300" b="0" i="0" kern="1200" dirty="0"/>
            <a:t> Family</a:t>
          </a:r>
        </a:p>
        <a:p>
          <a:pPr marL="0" lvl="0" indent="0" algn="ctr" defTabSz="1466850">
            <a:lnSpc>
              <a:spcPct val="90000"/>
            </a:lnSpc>
            <a:spcBef>
              <a:spcPct val="0"/>
            </a:spcBef>
            <a:spcAft>
              <a:spcPct val="35000"/>
            </a:spcAft>
            <a:buNone/>
          </a:pPr>
          <a:endParaRPr lang="en-GB" sz="3300" kern="1200" dirty="0"/>
        </a:p>
      </dsp:txBody>
      <dsp:txXfrm rot="-5400000">
        <a:off x="5029200" y="3083325"/>
        <a:ext cx="5029199" cy="1849996"/>
      </dsp:txXfrm>
    </dsp:sp>
    <dsp:sp modelId="{B633CFB7-65D5-4959-B769-96E215184672}">
      <dsp:nvSpPr>
        <dsp:cNvPr id="0" name=""/>
        <dsp:cNvSpPr/>
      </dsp:nvSpPr>
      <dsp:spPr>
        <a:xfrm>
          <a:off x="3520440" y="1849996"/>
          <a:ext cx="3017520" cy="1233330"/>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Findings </a:t>
          </a:r>
        </a:p>
      </dsp:txBody>
      <dsp:txXfrm>
        <a:off x="3580646" y="1910202"/>
        <a:ext cx="2897108" cy="111291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4EEBA-ABEB-458C-8FDD-B25845309F25}" type="datetimeFigureOut">
              <a:t>19.09.2024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9E56D-ECBA-48AF-928A-12A2C2B73578}" type="slidenum">
              <a:t>‹#›</a:t>
            </a:fld>
            <a:endParaRPr lang="en-US"/>
          </a:p>
        </p:txBody>
      </p:sp>
    </p:spTree>
    <p:extLst>
      <p:ext uri="{BB962C8B-B14F-4D97-AF65-F5344CB8AC3E}">
        <p14:creationId xmlns:p14="http://schemas.microsoft.com/office/powerpoint/2010/main" val="366789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D9E56D-ECBA-48AF-928A-12A2C2B73578}" type="slidenum">
              <a:rPr lang="de-DE" smtClean="0"/>
              <a:t>7</a:t>
            </a:fld>
            <a:endParaRPr lang="de-DE"/>
          </a:p>
        </p:txBody>
      </p:sp>
    </p:spTree>
    <p:extLst>
      <p:ext uri="{BB962C8B-B14F-4D97-AF65-F5344CB8AC3E}">
        <p14:creationId xmlns:p14="http://schemas.microsoft.com/office/powerpoint/2010/main" val="119478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D9E56D-ECBA-48AF-928A-12A2C2B73578}" type="slidenum">
              <a:rPr lang="de-DE" smtClean="0"/>
              <a:t>11</a:t>
            </a:fld>
            <a:endParaRPr lang="de-DE"/>
          </a:p>
        </p:txBody>
      </p:sp>
    </p:spTree>
    <p:extLst>
      <p:ext uri="{BB962C8B-B14F-4D97-AF65-F5344CB8AC3E}">
        <p14:creationId xmlns:p14="http://schemas.microsoft.com/office/powerpoint/2010/main" val="204449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Dramatherapy is a holistic approach that takes into account and utilises all three facets, providing an active engagement with the body, cognition and emptions. We focus a lot on the body, as somatic symptoms and physically held manifestations of trauma are often ignored. Movement, embodiment and physical expression play a large role in drama therapy. </a:t>
            </a:r>
          </a:p>
          <a:p>
            <a:r>
              <a:rPr lang="en-GB" dirty="0"/>
              <a:t>Cognition and narratives are playfully approached through theatre activities that provide a safe distance for discussion and engaging with uncomfortable themes relating to trauma. </a:t>
            </a:r>
          </a:p>
          <a:p>
            <a:r>
              <a:rPr lang="en-GB" dirty="0"/>
              <a:t>Finally, emotional processing and expression take “centre stage” in dramatherapy as ultimately all programmes aim to provide a safe space for expression, grieving and celebrating</a:t>
            </a:r>
          </a:p>
        </p:txBody>
      </p:sp>
      <p:sp>
        <p:nvSpPr>
          <p:cNvPr id="4" name="Slide Number Placeholder 3"/>
          <p:cNvSpPr>
            <a:spLocks noGrp="1"/>
          </p:cNvSpPr>
          <p:nvPr>
            <p:ph type="sldNum" sz="quarter" idx="5"/>
          </p:nvPr>
        </p:nvSpPr>
        <p:spPr/>
        <p:txBody>
          <a:bodyPr/>
          <a:lstStyle/>
          <a:p>
            <a:fld id="{0CD9E56D-ECBA-48AF-928A-12A2C2B73578}" type="slidenum">
              <a:rPr lang="de-DE" smtClean="0"/>
              <a:t>12</a:t>
            </a:fld>
            <a:endParaRPr lang="de-DE"/>
          </a:p>
        </p:txBody>
      </p:sp>
    </p:spTree>
    <p:extLst>
      <p:ext uri="{BB962C8B-B14F-4D97-AF65-F5344CB8AC3E}">
        <p14:creationId xmlns:p14="http://schemas.microsoft.com/office/powerpoint/2010/main" val="2737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D9E56D-ECBA-48AF-928A-12A2C2B73578}" type="slidenum">
              <a:rPr lang="de-DE" smtClean="0"/>
              <a:t>14</a:t>
            </a:fld>
            <a:endParaRPr lang="de-DE"/>
          </a:p>
        </p:txBody>
      </p:sp>
    </p:spTree>
    <p:extLst>
      <p:ext uri="{BB962C8B-B14F-4D97-AF65-F5344CB8AC3E}">
        <p14:creationId xmlns:p14="http://schemas.microsoft.com/office/powerpoint/2010/main" val="428104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0CD9E56D-ECBA-48AF-928A-12A2C2B73578}" type="slidenum">
              <a:rPr lang="de-DE" smtClean="0"/>
              <a:t>15</a:t>
            </a:fld>
            <a:endParaRPr lang="de-DE"/>
          </a:p>
        </p:txBody>
      </p:sp>
    </p:spTree>
    <p:extLst>
      <p:ext uri="{BB962C8B-B14F-4D97-AF65-F5344CB8AC3E}">
        <p14:creationId xmlns:p14="http://schemas.microsoft.com/office/powerpoint/2010/main" val="68208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D9E56D-ECBA-48AF-928A-12A2C2B73578}" type="slidenum">
              <a:rPr lang="de-DE" smtClean="0"/>
              <a:t>16</a:t>
            </a:fld>
            <a:endParaRPr lang="de-DE"/>
          </a:p>
        </p:txBody>
      </p:sp>
    </p:spTree>
    <p:extLst>
      <p:ext uri="{BB962C8B-B14F-4D97-AF65-F5344CB8AC3E}">
        <p14:creationId xmlns:p14="http://schemas.microsoft.com/office/powerpoint/2010/main" val="73256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would help us write a brief report where we would describe the group that might help the </a:t>
            </a:r>
          </a:p>
        </p:txBody>
      </p:sp>
      <p:sp>
        <p:nvSpPr>
          <p:cNvPr id="4" name="Slide Number Placeholder 3"/>
          <p:cNvSpPr>
            <a:spLocks noGrp="1"/>
          </p:cNvSpPr>
          <p:nvPr>
            <p:ph type="sldNum" sz="quarter" idx="5"/>
          </p:nvPr>
        </p:nvSpPr>
        <p:spPr/>
        <p:txBody>
          <a:bodyPr/>
          <a:lstStyle/>
          <a:p>
            <a:fld id="{0CD9E56D-ECBA-48AF-928A-12A2C2B73578}" type="slidenum">
              <a:rPr lang="de-DE" smtClean="0"/>
              <a:t>17</a:t>
            </a:fld>
            <a:endParaRPr lang="de-DE"/>
          </a:p>
        </p:txBody>
      </p:sp>
    </p:spTree>
    <p:extLst>
      <p:ext uri="{BB962C8B-B14F-4D97-AF65-F5344CB8AC3E}">
        <p14:creationId xmlns:p14="http://schemas.microsoft.com/office/powerpoint/2010/main" val="23384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D9E56D-ECBA-48AF-928A-12A2C2B73578}" type="slidenum">
              <a:rPr lang="de-DE" smtClean="0"/>
              <a:t>18</a:t>
            </a:fld>
            <a:endParaRPr lang="de-DE"/>
          </a:p>
        </p:txBody>
      </p:sp>
    </p:spTree>
    <p:extLst>
      <p:ext uri="{BB962C8B-B14F-4D97-AF65-F5344CB8AC3E}">
        <p14:creationId xmlns:p14="http://schemas.microsoft.com/office/powerpoint/2010/main" val="86125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D9E56D-ECBA-48AF-928A-12A2C2B73578}" type="slidenum">
              <a:rPr lang="de-DE" smtClean="0"/>
              <a:t>19</a:t>
            </a:fld>
            <a:endParaRPr lang="de-DE"/>
          </a:p>
        </p:txBody>
      </p:sp>
    </p:spTree>
    <p:extLst>
      <p:ext uri="{BB962C8B-B14F-4D97-AF65-F5344CB8AC3E}">
        <p14:creationId xmlns:p14="http://schemas.microsoft.com/office/powerpoint/2010/main" val="229969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259E04-610D-496A-B0B3-6554949A631F}"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FA1-9F10-430F-B075-E4ADF35C9E3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59E04-610D-496A-B0B3-6554949A631F}"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FA1-9F10-430F-B075-E4ADF35C9E30}" type="slidenum">
              <a:rPr lang="en-US" smtClean="0"/>
              <a:t>‹#›</a:t>
            </a:fld>
            <a:endParaRPr lang="en-US"/>
          </a:p>
        </p:txBody>
      </p:sp>
    </p:spTree>
    <p:extLst>
      <p:ext uri="{BB962C8B-B14F-4D97-AF65-F5344CB8AC3E}">
        <p14:creationId xmlns:p14="http://schemas.microsoft.com/office/powerpoint/2010/main" val="57751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59E04-610D-496A-B0B3-6554949A631F}"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FA1-9F10-430F-B075-E4ADF35C9E30}" type="slidenum">
              <a:rPr lang="en-US" smtClean="0"/>
              <a:t>‹#›</a:t>
            </a:fld>
            <a:endParaRPr lang="en-US"/>
          </a:p>
        </p:txBody>
      </p:sp>
    </p:spTree>
    <p:extLst>
      <p:ext uri="{BB962C8B-B14F-4D97-AF65-F5344CB8AC3E}">
        <p14:creationId xmlns:p14="http://schemas.microsoft.com/office/powerpoint/2010/main" val="2470113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59E04-610D-496A-B0B3-6554949A631F}"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FA1-9F10-430F-B075-E4ADF35C9E30}" type="slidenum">
              <a:rPr lang="en-US" smtClean="0"/>
              <a:t>‹#›</a:t>
            </a:fld>
            <a:endParaRPr lang="en-US"/>
          </a:p>
        </p:txBody>
      </p:sp>
    </p:spTree>
    <p:extLst>
      <p:ext uri="{BB962C8B-B14F-4D97-AF65-F5344CB8AC3E}">
        <p14:creationId xmlns:p14="http://schemas.microsoft.com/office/powerpoint/2010/main" val="214400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59E04-610D-496A-B0B3-6554949A631F}"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FA1-9F10-430F-B075-E4ADF35C9E30}" type="slidenum">
              <a:rPr lang="en-US" smtClean="0"/>
              <a:t>‹#›</a:t>
            </a:fld>
            <a:endParaRPr lang="en-US"/>
          </a:p>
        </p:txBody>
      </p:sp>
    </p:spTree>
    <p:extLst>
      <p:ext uri="{BB962C8B-B14F-4D97-AF65-F5344CB8AC3E}">
        <p14:creationId xmlns:p14="http://schemas.microsoft.com/office/powerpoint/2010/main" val="214400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259E04-610D-496A-B0B3-6554949A631F}"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FA1-9F10-430F-B075-E4ADF35C9E3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91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259E04-610D-496A-B0B3-6554949A631F}"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E6FA1-9F10-430F-B075-E4ADF35C9E30}" type="slidenum">
              <a:rPr lang="en-US" smtClean="0"/>
              <a:t>‹#›</a:t>
            </a:fld>
            <a:endParaRPr lang="en-US"/>
          </a:p>
        </p:txBody>
      </p:sp>
    </p:spTree>
    <p:extLst>
      <p:ext uri="{BB962C8B-B14F-4D97-AF65-F5344CB8AC3E}">
        <p14:creationId xmlns:p14="http://schemas.microsoft.com/office/powerpoint/2010/main" val="372151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259E04-610D-496A-B0B3-6554949A631F}" type="datetimeFigureOut">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E6FA1-9F10-430F-B075-E4ADF35C9E30}" type="slidenum">
              <a:rPr lang="en-US" smtClean="0"/>
              <a:t>‹#›</a:t>
            </a:fld>
            <a:endParaRPr lang="en-US"/>
          </a:p>
        </p:txBody>
      </p:sp>
    </p:spTree>
    <p:extLst>
      <p:ext uri="{BB962C8B-B14F-4D97-AF65-F5344CB8AC3E}">
        <p14:creationId xmlns:p14="http://schemas.microsoft.com/office/powerpoint/2010/main" val="145164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259E04-610D-496A-B0B3-6554949A631F}" type="datetimeFigureOut">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E6FA1-9F10-430F-B075-E4ADF35C9E30}" type="slidenum">
              <a:rPr lang="en-US" smtClean="0"/>
              <a:t>‹#›</a:t>
            </a:fld>
            <a:endParaRPr lang="en-US"/>
          </a:p>
        </p:txBody>
      </p:sp>
    </p:spTree>
    <p:extLst>
      <p:ext uri="{BB962C8B-B14F-4D97-AF65-F5344CB8AC3E}">
        <p14:creationId xmlns:p14="http://schemas.microsoft.com/office/powerpoint/2010/main" val="108758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259E04-610D-496A-B0B3-6554949A631F}" type="datetimeFigureOut">
              <a:rPr lang="en-US" smtClean="0"/>
              <a:t>9/19/2024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A4E6FA1-9F10-430F-B075-E4ADF35C9E30}" type="slidenum">
              <a:rPr lang="en-US" smtClean="0"/>
              <a:t>‹#›</a:t>
            </a:fld>
            <a:endParaRPr lang="en-US"/>
          </a:p>
        </p:txBody>
      </p:sp>
    </p:spTree>
    <p:extLst>
      <p:ext uri="{BB962C8B-B14F-4D97-AF65-F5344CB8AC3E}">
        <p14:creationId xmlns:p14="http://schemas.microsoft.com/office/powerpoint/2010/main" val="363606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259E04-610D-496A-B0B3-6554949A631F}" type="datetimeFigureOut">
              <a:rPr lang="en-US" smtClean="0"/>
              <a:t>9/19/2024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4E6FA1-9F10-430F-B075-E4ADF35C9E30}" type="slidenum">
              <a:rPr lang="en-US" smtClean="0"/>
              <a:t>‹#›</a:t>
            </a:fld>
            <a:endParaRPr lang="en-US"/>
          </a:p>
        </p:txBody>
      </p:sp>
    </p:spTree>
    <p:extLst>
      <p:ext uri="{BB962C8B-B14F-4D97-AF65-F5344CB8AC3E}">
        <p14:creationId xmlns:p14="http://schemas.microsoft.com/office/powerpoint/2010/main" val="274745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259E04-610D-496A-B0B3-6554949A631F}"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E6FA1-9F10-430F-B075-E4ADF35C9E30}" type="slidenum">
              <a:rPr lang="en-US" smtClean="0"/>
              <a:t>‹#›</a:t>
            </a:fld>
            <a:endParaRPr lang="en-US"/>
          </a:p>
        </p:txBody>
      </p:sp>
    </p:spTree>
    <p:extLst>
      <p:ext uri="{BB962C8B-B14F-4D97-AF65-F5344CB8AC3E}">
        <p14:creationId xmlns:p14="http://schemas.microsoft.com/office/powerpoint/2010/main" val="19003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259E04-610D-496A-B0B3-6554949A631F}" type="datetimeFigureOut">
              <a:rPr lang="en-US" smtClean="0"/>
              <a:t>9/19/2024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4E6FA1-9F10-430F-B075-E4ADF35C9E3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236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259E04-610D-496A-B0B3-6554949A631F}" type="datetimeFigureOut">
              <a:rPr lang="en-US" smtClean="0"/>
              <a:t>9/19/2024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4E6FA1-9F10-430F-B075-E4ADF35C9E3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236725"/>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01_8208348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912D57-7E82-47FD-B5AD-ED8AD93626DE}"/>
              </a:ext>
            </a:extLst>
          </p:cNvPr>
          <p:cNvSpPr>
            <a:spLocks noGrp="1"/>
          </p:cNvSpPr>
          <p:nvPr>
            <p:ph type="subTitle" idx="1"/>
          </p:nvPr>
        </p:nvSpPr>
        <p:spPr>
          <a:xfrm>
            <a:off x="1150173" y="4976471"/>
            <a:ext cx="10058400" cy="1143000"/>
          </a:xfrm>
        </p:spPr>
        <p:txBody>
          <a:bodyPr>
            <a:normAutofit/>
          </a:bodyPr>
          <a:lstStyle/>
          <a:p>
            <a:pPr algn="ctr">
              <a:lnSpc>
                <a:spcPct val="100000"/>
              </a:lnSpc>
            </a:pPr>
            <a:r>
              <a:rPr lang="en-US" sz="1600" dirty="0">
                <a:solidFill>
                  <a:schemeClr val="tx1"/>
                </a:solidFill>
              </a:rPr>
              <a:t>Sara Sakhi, Dr Lina Haddad Kreidie, Farah Wardani, </a:t>
            </a:r>
            <a:br>
              <a:rPr lang="en-US" sz="1600" dirty="0">
                <a:solidFill>
                  <a:schemeClr val="tx1"/>
                </a:solidFill>
              </a:rPr>
            </a:br>
            <a:r>
              <a:rPr lang="en-US" sz="1600" dirty="0">
                <a:solidFill>
                  <a:schemeClr val="tx1"/>
                </a:solidFill>
              </a:rPr>
              <a:t>HH Sheikha Intisar AlSabah, Karima Anbar </a:t>
            </a:r>
          </a:p>
          <a:p>
            <a:pPr algn="ctr"/>
            <a:endParaRPr lang="en-US" sz="1600" dirty="0"/>
          </a:p>
        </p:txBody>
      </p:sp>
      <p:sp>
        <p:nvSpPr>
          <p:cNvPr id="4" name="Rectangle 3"/>
          <p:cNvSpPr/>
          <p:nvPr/>
        </p:nvSpPr>
        <p:spPr>
          <a:xfrm>
            <a:off x="775583" y="1254872"/>
            <a:ext cx="10640833" cy="913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shape&#10;&#10;Description automatically generated">
            <a:extLst>
              <a:ext uri="{FF2B5EF4-FFF2-40B4-BE49-F238E27FC236}">
                <a16:creationId xmlns:a16="http://schemas.microsoft.com/office/drawing/2014/main" id="{8413B120-454C-496E-BC0E-E88B31860C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45873" y="1310029"/>
            <a:ext cx="2987681" cy="1336489"/>
          </a:xfrm>
          <a:prstGeom prst="rect">
            <a:avLst/>
          </a:prstGeom>
        </p:spPr>
      </p:pic>
      <p:sp>
        <p:nvSpPr>
          <p:cNvPr id="7" name="Rectangle 6"/>
          <p:cNvSpPr/>
          <p:nvPr/>
        </p:nvSpPr>
        <p:spPr>
          <a:xfrm>
            <a:off x="567740" y="3877851"/>
            <a:ext cx="10640833" cy="913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742A7-5BB5-4384-B25A-CB0D1364D880}"/>
              </a:ext>
            </a:extLst>
          </p:cNvPr>
          <p:cNvSpPr>
            <a:spLocks noGrp="1"/>
          </p:cNvSpPr>
          <p:nvPr>
            <p:ph type="ctrTitle"/>
          </p:nvPr>
        </p:nvSpPr>
        <p:spPr>
          <a:xfrm>
            <a:off x="1035889" y="2789819"/>
            <a:ext cx="10111486" cy="1922732"/>
          </a:xfrm>
        </p:spPr>
        <p:txBody>
          <a:bodyPr>
            <a:noAutofit/>
          </a:bodyPr>
          <a:lstStyle/>
          <a:p>
            <a:pPr algn="ctr"/>
            <a:r>
              <a:rPr lang="en-US" sz="3200" dirty="0"/>
              <a:t>Drama Therapy as a Mental Health Intervention for Women in the Shatila Refugee Camp, Lebanon</a:t>
            </a:r>
            <a:br>
              <a:rPr lang="en-US" sz="3200" dirty="0"/>
            </a:br>
            <a:r>
              <a:rPr lang="en-US" sz="3200" b="1" dirty="0"/>
              <a:t>Field Report</a:t>
            </a:r>
            <a:endParaRPr lang="en-US" sz="2800" b="1" dirty="0">
              <a:latin typeface="Gill Sans"/>
              <a:cs typeface="Calibri Light"/>
            </a:endParaRPr>
          </a:p>
        </p:txBody>
      </p:sp>
      <p:cxnSp>
        <p:nvCxnSpPr>
          <p:cNvPr id="9" name="Straight Connector 8"/>
          <p:cNvCxnSpPr/>
          <p:nvPr/>
        </p:nvCxnSpPr>
        <p:spPr>
          <a:xfrm>
            <a:off x="3869092" y="4791583"/>
            <a:ext cx="423407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logo with orange and blue text&#10;&#10;Description automatically generated">
            <a:extLst>
              <a:ext uri="{FF2B5EF4-FFF2-40B4-BE49-F238E27FC236}">
                <a16:creationId xmlns:a16="http://schemas.microsoft.com/office/drawing/2014/main" id="{7CB9FB03-0151-8359-52BE-8494533DA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373" y="1026428"/>
            <a:ext cx="4160000" cy="1996800"/>
          </a:xfrm>
          <a:prstGeom prst="rect">
            <a:avLst/>
          </a:prstGeom>
        </p:spPr>
      </p:pic>
    </p:spTree>
    <p:extLst>
      <p:ext uri="{BB962C8B-B14F-4D97-AF65-F5344CB8AC3E}">
        <p14:creationId xmlns:p14="http://schemas.microsoft.com/office/powerpoint/2010/main" val="2528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273" y="3605481"/>
            <a:ext cx="10180320" cy="707886"/>
          </a:xfrm>
          <a:prstGeom prst="rect">
            <a:avLst/>
          </a:prstGeom>
          <a:noFill/>
        </p:spPr>
        <p:txBody>
          <a:bodyPr wrap="square" rtlCol="0">
            <a:spAutoFit/>
          </a:bodyPr>
          <a:lstStyle/>
          <a:p>
            <a:pPr lvl="0" algn="ctr"/>
            <a:r>
              <a:rPr lang="en-US" sz="4000" dirty="0">
                <a:solidFill>
                  <a:schemeClr val="tx1"/>
                </a:solidFill>
                <a:latin typeface="+mj-lt"/>
              </a:rPr>
              <a:t>Programme Overview</a:t>
            </a:r>
            <a:endParaRPr lang="en-US" sz="4000" dirty="0">
              <a:solidFill>
                <a:schemeClr val="tx1"/>
              </a:solidFill>
            </a:endParaRPr>
          </a:p>
        </p:txBody>
      </p:sp>
      <p:sp>
        <p:nvSpPr>
          <p:cNvPr id="3" name="Oval 2"/>
          <p:cNvSpPr/>
          <p:nvPr/>
        </p:nvSpPr>
        <p:spPr>
          <a:xfrm>
            <a:off x="5039360" y="538480"/>
            <a:ext cx="2052320" cy="2052320"/>
          </a:xfrm>
          <a:prstGeom prst="ellipse">
            <a:avLst/>
          </a:prstGeom>
          <a:solidFill>
            <a:srgbClr val="E5074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39148" y="964475"/>
            <a:ext cx="652743" cy="1200329"/>
          </a:xfrm>
          <a:prstGeom prst="rect">
            <a:avLst/>
          </a:prstGeom>
          <a:noFill/>
        </p:spPr>
        <p:txBody>
          <a:bodyPr wrap="none" rtlCol="0">
            <a:spAutoFit/>
          </a:bodyPr>
          <a:lstStyle/>
          <a:p>
            <a:r>
              <a:rPr lang="en-US" sz="7200" b="1" dirty="0">
                <a:solidFill>
                  <a:schemeClr val="bg1"/>
                </a:solidFill>
              </a:rPr>
              <a:t>3</a:t>
            </a:r>
          </a:p>
        </p:txBody>
      </p:sp>
    </p:spTree>
    <p:extLst>
      <p:ext uri="{BB962C8B-B14F-4D97-AF65-F5344CB8AC3E}">
        <p14:creationId xmlns:p14="http://schemas.microsoft.com/office/powerpoint/2010/main" val="37319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0">
            <a:scrgbClr r="0" g="0" b="0"/>
          </a:lnRef>
          <a:fillRef idx="0">
            <a:scrgbClr r="0" g="0" b="0"/>
          </a:fillRef>
          <a:effectRef idx="0">
            <a:scrgbClr r="0" g="0" b="0"/>
          </a:effectRef>
          <a:fontRef idx="minor">
            <a:schemeClr val="accent1"/>
          </a:fontRef>
        </p:style>
        <p:txBody>
          <a:bodyPr/>
          <a:lstStyle/>
          <a:p>
            <a:r>
              <a:rPr lang="de-DE" dirty="0"/>
              <a:t>Drama Therapy </a:t>
            </a:r>
            <a:r>
              <a:rPr lang="de-DE" dirty="0" err="1"/>
              <a:t>Overview</a:t>
            </a:r>
            <a:endParaRPr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latin typeface="+mj-lt"/>
              </a:rPr>
              <a:t>- HH Sheikha Intisar AlSabah founded Intisar Foundation in an effort to address the unmet mental health needs for women affected by war and trauma in the Arab world  </a:t>
            </a:r>
          </a:p>
          <a:p>
            <a:pPr>
              <a:buFontTx/>
              <a:buChar char="-"/>
            </a:pPr>
            <a:r>
              <a:rPr lang="en-US" sz="2800" dirty="0">
                <a:latin typeface="+mj-lt"/>
              </a:rPr>
              <a:t>Intisar Foundation started its field operations in 2018 after extensive mapping and research which led to dramatherapy being used as the main modality. </a:t>
            </a:r>
          </a:p>
          <a:p>
            <a:pPr>
              <a:buFont typeface="Courier New" panose="02070309020205020404" pitchFamily="49" charset="0"/>
              <a:buChar char="o"/>
            </a:pPr>
            <a:r>
              <a:rPr lang="en-US" sz="2800" dirty="0">
                <a:latin typeface="+mj-lt"/>
              </a:rPr>
              <a:t> Group-based (community focused) </a:t>
            </a:r>
          </a:p>
          <a:p>
            <a:pPr>
              <a:buFont typeface="Courier New" panose="02070309020205020404" pitchFamily="49" charset="0"/>
              <a:buChar char="o"/>
            </a:pPr>
            <a:r>
              <a:rPr lang="en-US" sz="2800" dirty="0">
                <a:latin typeface="+mj-lt"/>
              </a:rPr>
              <a:t> Little to no stigma, culturally sensitive </a:t>
            </a:r>
          </a:p>
          <a:p>
            <a:pPr>
              <a:buFont typeface="Courier New" panose="02070309020205020404" pitchFamily="49" charset="0"/>
              <a:buChar char="o"/>
            </a:pPr>
            <a:r>
              <a:rPr lang="en-US" sz="2800" dirty="0">
                <a:latin typeface="+mj-lt"/>
              </a:rPr>
              <a:t> Holistic in its approach (use of body, voice, and movement in addition to emotional and cognitive work) </a:t>
            </a:r>
          </a:p>
        </p:txBody>
      </p:sp>
    </p:spTree>
    <p:extLst>
      <p:ext uri="{BB962C8B-B14F-4D97-AF65-F5344CB8AC3E}">
        <p14:creationId xmlns:p14="http://schemas.microsoft.com/office/powerpoint/2010/main" val="357591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B759C6-497D-484F-2352-6F90139870BF}"/>
              </a:ext>
            </a:extLst>
          </p:cNvPr>
          <p:cNvSpPr/>
          <p:nvPr/>
        </p:nvSpPr>
        <p:spPr>
          <a:xfrm>
            <a:off x="648586" y="808074"/>
            <a:ext cx="11196084" cy="17331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96B9EB7-A590-053F-7B2A-04F58A25B6C6}"/>
              </a:ext>
            </a:extLst>
          </p:cNvPr>
          <p:cNvPicPr>
            <a:picLocks noChangeAspect="1"/>
          </p:cNvPicPr>
          <p:nvPr/>
        </p:nvPicPr>
        <p:blipFill>
          <a:blip r:embed="rId3"/>
          <a:stretch>
            <a:fillRect/>
          </a:stretch>
        </p:blipFill>
        <p:spPr>
          <a:xfrm>
            <a:off x="1685687" y="136293"/>
            <a:ext cx="8333584" cy="5913633"/>
          </a:xfrm>
          <a:prstGeom prst="rect">
            <a:avLst/>
          </a:prstGeom>
        </p:spPr>
      </p:pic>
    </p:spTree>
    <p:extLst>
      <p:ext uri="{BB962C8B-B14F-4D97-AF65-F5344CB8AC3E}">
        <p14:creationId xmlns:p14="http://schemas.microsoft.com/office/powerpoint/2010/main" val="412649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273" y="3605481"/>
            <a:ext cx="10180320" cy="707886"/>
          </a:xfrm>
          <a:prstGeom prst="rect">
            <a:avLst/>
          </a:prstGeom>
          <a:noFill/>
        </p:spPr>
        <p:txBody>
          <a:bodyPr wrap="square" rtlCol="0">
            <a:spAutoFit/>
          </a:bodyPr>
          <a:lstStyle/>
          <a:p>
            <a:pPr lvl="0" algn="ctr"/>
            <a:r>
              <a:rPr lang="en-US" sz="4000" dirty="0">
                <a:solidFill>
                  <a:schemeClr val="tx1"/>
                </a:solidFill>
                <a:latin typeface="+mj-lt"/>
              </a:rPr>
              <a:t>Implementation</a:t>
            </a:r>
            <a:endParaRPr lang="en-US" sz="4000" dirty="0">
              <a:solidFill>
                <a:schemeClr val="tx1"/>
              </a:solidFill>
            </a:endParaRPr>
          </a:p>
        </p:txBody>
      </p:sp>
      <p:sp>
        <p:nvSpPr>
          <p:cNvPr id="3" name="Oval 2"/>
          <p:cNvSpPr/>
          <p:nvPr/>
        </p:nvSpPr>
        <p:spPr>
          <a:xfrm>
            <a:off x="5039360" y="538480"/>
            <a:ext cx="2052320" cy="2052320"/>
          </a:xfrm>
          <a:prstGeom prst="ellipse">
            <a:avLst/>
          </a:prstGeom>
          <a:solidFill>
            <a:srgbClr val="E5074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39148" y="964475"/>
            <a:ext cx="652743" cy="1200329"/>
          </a:xfrm>
          <a:prstGeom prst="rect">
            <a:avLst/>
          </a:prstGeom>
          <a:noFill/>
        </p:spPr>
        <p:txBody>
          <a:bodyPr wrap="none" rtlCol="0">
            <a:spAutoFit/>
          </a:bodyPr>
          <a:lstStyle/>
          <a:p>
            <a:r>
              <a:rPr lang="en-US" sz="7200" b="1" dirty="0">
                <a:solidFill>
                  <a:schemeClr val="bg1"/>
                </a:solidFill>
              </a:rPr>
              <a:t>4</a:t>
            </a:r>
          </a:p>
        </p:txBody>
      </p:sp>
    </p:spTree>
    <p:extLst>
      <p:ext uri="{BB962C8B-B14F-4D97-AF65-F5344CB8AC3E}">
        <p14:creationId xmlns:p14="http://schemas.microsoft.com/office/powerpoint/2010/main" val="319292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0">
            <a:scrgbClr r="0" g="0" b="0"/>
          </a:lnRef>
          <a:fillRef idx="0">
            <a:scrgbClr r="0" g="0" b="0"/>
          </a:fillRef>
          <a:effectRef idx="0">
            <a:scrgbClr r="0" g="0" b="0"/>
          </a:effectRef>
          <a:fontRef idx="minor">
            <a:schemeClr val="accent1"/>
          </a:fontRef>
        </p:style>
        <p:txBody>
          <a:bodyPr/>
          <a:lstStyle/>
          <a:p>
            <a:r>
              <a:rPr lang="en-US" dirty="0"/>
              <a:t>Drama Therapy Program in Shatila</a:t>
            </a:r>
            <a:endParaRPr dirty="0"/>
          </a:p>
        </p:txBody>
      </p:sp>
      <p:sp>
        <p:nvSpPr>
          <p:cNvPr id="3" name="Content Placeholder 2"/>
          <p:cNvSpPr>
            <a:spLocks noGrp="1"/>
          </p:cNvSpPr>
          <p:nvPr>
            <p:ph idx="1"/>
          </p:nvPr>
        </p:nvSpPr>
        <p:spPr/>
        <p:txBody>
          <a:bodyPr>
            <a:normAutofit/>
          </a:bodyPr>
          <a:lstStyle/>
          <a:p>
            <a:pPr marL="0" indent="0">
              <a:buNone/>
            </a:pPr>
            <a:r>
              <a:rPr lang="en-US" sz="2800" b="1" dirty="0">
                <a:latin typeface="+mj-lt"/>
              </a:rPr>
              <a:t>Implementation:</a:t>
            </a:r>
          </a:p>
          <a:p>
            <a:pPr marL="0" indent="0">
              <a:buNone/>
            </a:pPr>
            <a:r>
              <a:rPr lang="en-US" sz="2800" dirty="0">
                <a:latin typeface="+mj-lt"/>
              </a:rPr>
              <a:t>- Conducted by Intisar Foundation between 2018 and 2019.</a:t>
            </a:r>
          </a:p>
          <a:p>
            <a:pPr>
              <a:buFontTx/>
              <a:buChar char="-"/>
            </a:pPr>
            <a:r>
              <a:rPr lang="en-US" sz="2800" dirty="0">
                <a:latin typeface="+mj-lt"/>
              </a:rPr>
              <a:t>Included intensive (12 weekly sessions) and follow-up programs (12 monthly sessions).</a:t>
            </a:r>
          </a:p>
          <a:p>
            <a:pPr>
              <a:buFontTx/>
              <a:buChar char="-"/>
            </a:pPr>
            <a:r>
              <a:rPr lang="en-US" sz="2800" dirty="0">
                <a:latin typeface="+mj-lt"/>
              </a:rPr>
              <a:t> Held within the camp in community centers, trusted NGOs</a:t>
            </a:r>
          </a:p>
          <a:p>
            <a:pPr>
              <a:buFontTx/>
              <a:buChar char="-"/>
            </a:pPr>
            <a:r>
              <a:rPr lang="en-US" sz="2800" dirty="0">
                <a:latin typeface="+mj-lt"/>
              </a:rPr>
              <a:t> After agreements were established with partners, the social workers would conduct outreach and create groups</a:t>
            </a:r>
          </a:p>
        </p:txBody>
      </p:sp>
    </p:spTree>
    <p:extLst>
      <p:ext uri="{BB962C8B-B14F-4D97-AF65-F5344CB8AC3E}">
        <p14:creationId xmlns:p14="http://schemas.microsoft.com/office/powerpoint/2010/main" val="22762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0FD9139-5000-FA9D-21ED-C96E5F4DF69F}"/>
              </a:ext>
            </a:extLst>
          </p:cNvPr>
          <p:cNvGraphicFramePr>
            <a:graphicFrameLocks noGrp="1"/>
          </p:cNvGraphicFramePr>
          <p:nvPr>
            <p:ph idx="1"/>
            <p:extLst>
              <p:ext uri="{D42A27DB-BD31-4B8C-83A1-F6EECF244321}">
                <p14:modId xmlns:p14="http://schemas.microsoft.com/office/powerpoint/2010/main" val="1873053828"/>
              </p:ext>
            </p:extLst>
          </p:nvPr>
        </p:nvGraphicFramePr>
        <p:xfrm>
          <a:off x="584791" y="159488"/>
          <a:ext cx="10600659" cy="6166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D3017E3-25DA-BB43-1442-1F34B48361F3}"/>
              </a:ext>
            </a:extLst>
          </p:cNvPr>
          <p:cNvSpPr txBox="1"/>
          <p:nvPr/>
        </p:nvSpPr>
        <p:spPr>
          <a:xfrm>
            <a:off x="1499190" y="5566995"/>
            <a:ext cx="5465135" cy="461665"/>
          </a:xfrm>
          <a:prstGeom prst="rect">
            <a:avLst/>
          </a:prstGeom>
          <a:noFill/>
        </p:spPr>
        <p:txBody>
          <a:bodyPr wrap="square" rtlCol="0">
            <a:spAutoFit/>
          </a:bodyPr>
          <a:lstStyle/>
          <a:p>
            <a:r>
              <a:rPr lang="de-DE" sz="2400" dirty="0">
                <a:solidFill>
                  <a:srgbClr val="E50746"/>
                </a:solidFill>
              </a:rPr>
              <a:t>Five-Phase Model </a:t>
            </a:r>
            <a:r>
              <a:rPr lang="de-DE" sz="2400" dirty="0" err="1">
                <a:solidFill>
                  <a:srgbClr val="E50746"/>
                </a:solidFill>
              </a:rPr>
              <a:t>by</a:t>
            </a:r>
            <a:r>
              <a:rPr lang="de-DE" sz="2400" dirty="0">
                <a:solidFill>
                  <a:srgbClr val="E50746"/>
                </a:solidFill>
              </a:rPr>
              <a:t> Rene </a:t>
            </a:r>
            <a:r>
              <a:rPr lang="de-DE" sz="2400" dirty="0" err="1">
                <a:solidFill>
                  <a:srgbClr val="E50746"/>
                </a:solidFill>
              </a:rPr>
              <a:t>Emunah</a:t>
            </a:r>
            <a:r>
              <a:rPr lang="de-DE" sz="2400" dirty="0">
                <a:solidFill>
                  <a:srgbClr val="E50746"/>
                </a:solidFill>
              </a:rPr>
              <a:t>, 1994</a:t>
            </a:r>
            <a:endParaRPr lang="en-GB" sz="2400" dirty="0">
              <a:solidFill>
                <a:srgbClr val="E50746"/>
              </a:solidFill>
            </a:endParaRPr>
          </a:p>
        </p:txBody>
      </p:sp>
    </p:spTree>
    <p:extLst>
      <p:ext uri="{BB962C8B-B14F-4D97-AF65-F5344CB8AC3E}">
        <p14:creationId xmlns:p14="http://schemas.microsoft.com/office/powerpoint/2010/main" val="190517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359" y="3606800"/>
            <a:ext cx="10180320" cy="707886"/>
          </a:xfrm>
          <a:prstGeom prst="rect">
            <a:avLst/>
          </a:prstGeom>
          <a:noFill/>
        </p:spPr>
        <p:txBody>
          <a:bodyPr wrap="square" rtlCol="0">
            <a:spAutoFit/>
          </a:bodyPr>
          <a:lstStyle/>
          <a:p>
            <a:pPr algn="ctr"/>
            <a:r>
              <a:rPr lang="en-US" sz="4000" dirty="0">
                <a:latin typeface="+mj-lt"/>
              </a:rPr>
              <a:t>Research and Key Findings </a:t>
            </a:r>
          </a:p>
        </p:txBody>
      </p:sp>
      <p:sp>
        <p:nvSpPr>
          <p:cNvPr id="3" name="Oval 2"/>
          <p:cNvSpPr/>
          <p:nvPr/>
        </p:nvSpPr>
        <p:spPr>
          <a:xfrm>
            <a:off x="5039360" y="538480"/>
            <a:ext cx="2052320" cy="2052320"/>
          </a:xfrm>
          <a:prstGeom prst="ellipse">
            <a:avLst/>
          </a:prstGeom>
          <a:solidFill>
            <a:srgbClr val="E5074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39148" y="964475"/>
            <a:ext cx="652743" cy="1200329"/>
          </a:xfrm>
          <a:prstGeom prst="rect">
            <a:avLst/>
          </a:prstGeom>
          <a:noFill/>
        </p:spPr>
        <p:txBody>
          <a:bodyPr wrap="none" rtlCol="0">
            <a:spAutoFit/>
          </a:bodyPr>
          <a:lstStyle/>
          <a:p>
            <a:r>
              <a:rPr lang="en-US" sz="7200" b="1" dirty="0">
                <a:solidFill>
                  <a:schemeClr val="bg1"/>
                </a:solidFill>
              </a:rPr>
              <a:t>5</a:t>
            </a:r>
          </a:p>
        </p:txBody>
      </p:sp>
    </p:spTree>
    <p:extLst>
      <p:ext uri="{BB962C8B-B14F-4D97-AF65-F5344CB8AC3E}">
        <p14:creationId xmlns:p14="http://schemas.microsoft.com/office/powerpoint/2010/main" val="333984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EB2EC-F772-4012-A394-ACA297ADA964}"/>
              </a:ext>
            </a:extLst>
          </p:cNvPr>
          <p:cNvSpPr>
            <a:spLocks noGrp="1"/>
          </p:cNvSpPr>
          <p:nvPr>
            <p:ph idx="1"/>
          </p:nvPr>
        </p:nvSpPr>
        <p:spPr>
          <a:xfrm>
            <a:off x="1040661" y="744423"/>
            <a:ext cx="10110677" cy="4837669"/>
          </a:xfrm>
          <a:solidFill>
            <a:schemeClr val="bg1"/>
          </a:solidFill>
        </p:spPr>
        <p:txBody>
          <a:bodyPr vert="horz" lIns="0" tIns="45720" rIns="0" bIns="45720" rtlCol="0" anchor="t">
            <a:normAutofit/>
          </a:bodyPr>
          <a:lstStyle/>
          <a:p>
            <a:pPr marL="0" indent="0">
              <a:buNone/>
            </a:pPr>
            <a:r>
              <a:rPr lang="en-US" sz="3200" dirty="0">
                <a:solidFill>
                  <a:srgbClr val="E50746"/>
                </a:solidFill>
                <a:latin typeface="+mj-lt"/>
              </a:rPr>
              <a:t>Phase 1: Pre-Programme Interviews</a:t>
            </a:r>
            <a:endParaRPr lang="en-US" sz="3200" dirty="0">
              <a:latin typeface="+mj-lt"/>
            </a:endParaRPr>
          </a:p>
          <a:p>
            <a:pPr>
              <a:buFont typeface="Wingdings" panose="05000000000000000000" pitchFamily="2" charset="2"/>
              <a:buChar char="Ø"/>
            </a:pPr>
            <a:r>
              <a:rPr lang="en-US" sz="2400" dirty="0">
                <a:latin typeface="+mj-lt"/>
              </a:rPr>
              <a:t>Obtained list Of Participants And Arranged Individual Interviews</a:t>
            </a:r>
          </a:p>
          <a:p>
            <a:pPr>
              <a:buFont typeface="Wingdings" panose="05000000000000000000" pitchFamily="2" charset="2"/>
              <a:buChar char="Ø"/>
            </a:pPr>
            <a:r>
              <a:rPr lang="en-US" sz="2400" dirty="0">
                <a:latin typeface="+mj-lt"/>
              </a:rPr>
              <a:t>Collected Demographic Data And Group Profile Information</a:t>
            </a:r>
          </a:p>
          <a:p>
            <a:pPr>
              <a:buFont typeface="Wingdings" panose="05000000000000000000" pitchFamily="2" charset="2"/>
              <a:buChar char="Ø"/>
            </a:pPr>
            <a:r>
              <a:rPr lang="en-US" sz="2400" dirty="0">
                <a:latin typeface="+mj-lt"/>
              </a:rPr>
              <a:t>Obtained Informed Consent And Ensured Anonymity</a:t>
            </a:r>
          </a:p>
          <a:p>
            <a:pPr>
              <a:buFont typeface="Wingdings" panose="05000000000000000000" pitchFamily="2" charset="2"/>
              <a:buChar char="Ø"/>
            </a:pPr>
            <a:r>
              <a:rPr lang="en-US" sz="2400" dirty="0">
                <a:latin typeface="+mj-lt"/>
              </a:rPr>
              <a:t>Translated And Transcribed Interviews</a:t>
            </a:r>
          </a:p>
          <a:p>
            <a:pPr marL="0" indent="0">
              <a:buNone/>
            </a:pPr>
            <a:r>
              <a:rPr lang="en-US" sz="3200" dirty="0">
                <a:solidFill>
                  <a:srgbClr val="E50746"/>
                </a:solidFill>
                <a:latin typeface="+mj-lt"/>
              </a:rPr>
              <a:t>Phase 2: Focus Group Discussion</a:t>
            </a:r>
          </a:p>
          <a:p>
            <a:pPr>
              <a:buFont typeface="Wingdings" panose="05000000000000000000" pitchFamily="2" charset="2"/>
              <a:buChar char="Ø"/>
            </a:pPr>
            <a:r>
              <a:rPr lang="en-US" sz="2400" dirty="0">
                <a:latin typeface="+mj-lt"/>
              </a:rPr>
              <a:t>Conducted halfway through the programme</a:t>
            </a:r>
          </a:p>
          <a:p>
            <a:pPr>
              <a:buFont typeface="Wingdings" panose="05000000000000000000" pitchFamily="2" charset="2"/>
              <a:buChar char="Ø"/>
            </a:pPr>
            <a:r>
              <a:rPr lang="en-US" sz="2400" dirty="0">
                <a:latin typeface="+mj-lt"/>
              </a:rPr>
              <a:t>Discussed programme experiences and possible improvements</a:t>
            </a:r>
          </a:p>
          <a:p>
            <a:pPr>
              <a:buFont typeface="Wingdings" panose="05000000000000000000" pitchFamily="2" charset="2"/>
              <a:buChar char="Ø"/>
            </a:pPr>
            <a:r>
              <a:rPr lang="en-US" sz="2400" dirty="0">
                <a:latin typeface="+mj-lt"/>
              </a:rPr>
              <a:t>Audio-recorded, translated, and transcribed discussion</a:t>
            </a:r>
          </a:p>
          <a:p>
            <a:pPr marL="0" indent="0">
              <a:buNone/>
            </a:pPr>
            <a:endParaRPr lang="en-US" sz="3200" dirty="0"/>
          </a:p>
        </p:txBody>
      </p:sp>
    </p:spTree>
    <p:extLst>
      <p:ext uri="{BB962C8B-B14F-4D97-AF65-F5344CB8AC3E}">
        <p14:creationId xmlns:p14="http://schemas.microsoft.com/office/powerpoint/2010/main" val="87730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9734F91-2D5B-53DE-C224-B0D47FEB54E1}"/>
              </a:ext>
            </a:extLst>
          </p:cNvPr>
          <p:cNvSpPr>
            <a:spLocks noGrp="1" noChangeArrowheads="1"/>
          </p:cNvSpPr>
          <p:nvPr>
            <p:ph idx="1"/>
          </p:nvPr>
        </p:nvSpPr>
        <p:spPr bwMode="auto">
          <a:xfrm>
            <a:off x="1053508" y="821989"/>
            <a:ext cx="10493449" cy="500136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None/>
              <a:tabLst/>
            </a:pPr>
            <a:r>
              <a:rPr kumimoji="0" lang="de-DE" altLang="de-DE" sz="3200" i="0" u="none" strike="noStrike" cap="none" normalizeH="0" baseline="0" dirty="0">
                <a:ln>
                  <a:noFill/>
                </a:ln>
                <a:solidFill>
                  <a:srgbClr val="E50746"/>
                </a:solidFill>
                <a:effectLst/>
                <a:latin typeface="+mj-lt"/>
              </a:rPr>
              <a:t>Phase 3: Post-Programme Interviews</a:t>
            </a:r>
          </a:p>
          <a:p>
            <a:pPr marR="0" lvl="0" algn="l" defTabSz="914400" rtl="0" eaLnBrk="0" fontAlgn="base" latinLnBrk="0" hangingPunct="0">
              <a:lnSpc>
                <a:spcPct val="100000"/>
              </a:lnSpc>
              <a:spcBef>
                <a:spcPts val="600"/>
              </a:spcBef>
              <a:spcAft>
                <a:spcPct val="0"/>
              </a:spcAft>
              <a:buClr>
                <a:srgbClr val="E50746"/>
              </a:buClr>
              <a:buSzTx/>
              <a:buFont typeface="Wingdings" panose="05000000000000000000" pitchFamily="2" charset="2"/>
              <a:buChar char="Ø"/>
              <a:tabLst/>
            </a:pPr>
            <a:r>
              <a:rPr kumimoji="0" lang="de-DE" altLang="de-DE" sz="2400" b="0" i="0" u="none" strike="noStrike" cap="none" normalizeH="0" baseline="0" dirty="0" err="1">
                <a:ln>
                  <a:noFill/>
                </a:ln>
                <a:solidFill>
                  <a:schemeClr val="tx1"/>
                </a:solidFill>
                <a:effectLst/>
                <a:latin typeface="+mj-lt"/>
              </a:rPr>
              <a:t>Conducted</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within</a:t>
            </a:r>
            <a:r>
              <a:rPr kumimoji="0" lang="de-DE" altLang="de-DE" sz="2400" b="0" i="0" u="none" strike="noStrike" cap="none" normalizeH="0" baseline="0" dirty="0">
                <a:ln>
                  <a:noFill/>
                </a:ln>
                <a:solidFill>
                  <a:schemeClr val="tx1"/>
                </a:solidFill>
                <a:effectLst/>
                <a:latin typeface="+mj-lt"/>
              </a:rPr>
              <a:t> 2 </a:t>
            </a:r>
            <a:r>
              <a:rPr kumimoji="0" lang="de-DE" altLang="de-DE" sz="2400" b="0" i="0" u="none" strike="noStrike" cap="none" normalizeH="0" baseline="0" dirty="0" err="1">
                <a:ln>
                  <a:noFill/>
                </a:ln>
                <a:solidFill>
                  <a:schemeClr val="tx1"/>
                </a:solidFill>
                <a:effectLst/>
                <a:latin typeface="+mj-lt"/>
              </a:rPr>
              <a:t>weeks</a:t>
            </a:r>
            <a:r>
              <a:rPr kumimoji="0" lang="de-DE" altLang="de-DE" sz="2400" b="0" i="0" u="none" strike="noStrike" cap="none" normalizeH="0" baseline="0" dirty="0">
                <a:ln>
                  <a:noFill/>
                </a:ln>
                <a:solidFill>
                  <a:schemeClr val="tx1"/>
                </a:solidFill>
                <a:effectLst/>
                <a:latin typeface="+mj-lt"/>
              </a:rPr>
              <a:t> after </a:t>
            </a:r>
            <a:r>
              <a:rPr kumimoji="0" lang="de-DE" altLang="de-DE" sz="2400" b="0" i="0" u="none" strike="noStrike" cap="none" normalizeH="0" baseline="0" dirty="0" err="1">
                <a:ln>
                  <a:noFill/>
                </a:ln>
                <a:solidFill>
                  <a:schemeClr val="tx1"/>
                </a:solidFill>
                <a:effectLst/>
                <a:latin typeface="+mj-lt"/>
              </a:rPr>
              <a:t>the</a:t>
            </a:r>
            <a:r>
              <a:rPr kumimoji="0" lang="de-DE" altLang="de-DE" sz="2400" b="0" i="0" u="none" strike="noStrike" cap="none" normalizeH="0" baseline="0" dirty="0">
                <a:ln>
                  <a:noFill/>
                </a:ln>
                <a:solidFill>
                  <a:schemeClr val="tx1"/>
                </a:solidFill>
                <a:effectLst/>
                <a:latin typeface="+mj-lt"/>
              </a:rPr>
              <a:t> final </a:t>
            </a:r>
            <a:r>
              <a:rPr kumimoji="0" lang="de-DE" altLang="de-DE" sz="2400" b="0" i="0" u="none" strike="noStrike" cap="none" normalizeH="0" baseline="0" dirty="0" err="1">
                <a:ln>
                  <a:noFill/>
                </a:ln>
                <a:solidFill>
                  <a:schemeClr val="tx1"/>
                </a:solidFill>
                <a:effectLst/>
                <a:latin typeface="+mj-lt"/>
              </a:rPr>
              <a:t>sessions</a:t>
            </a:r>
            <a:endParaRPr kumimoji="0" lang="de-DE" altLang="de-DE" sz="24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ts val="600"/>
              </a:spcBef>
              <a:spcAft>
                <a:spcPct val="0"/>
              </a:spcAft>
              <a:buClr>
                <a:srgbClr val="E50746"/>
              </a:buClr>
              <a:buSzTx/>
              <a:buFont typeface="Wingdings" panose="05000000000000000000" pitchFamily="2" charset="2"/>
              <a:buChar char="Ø"/>
              <a:tabLst/>
            </a:pPr>
            <a:r>
              <a:rPr kumimoji="0" lang="de-DE" altLang="de-DE" sz="2400" b="0" i="0" u="none" strike="noStrike" cap="none" normalizeH="0" baseline="0" dirty="0">
                <a:ln>
                  <a:noFill/>
                </a:ln>
                <a:solidFill>
                  <a:schemeClr val="tx1"/>
                </a:solidFill>
                <a:effectLst/>
                <a:latin typeface="+mj-lt"/>
              </a:rPr>
              <a:t>Open-</a:t>
            </a:r>
            <a:r>
              <a:rPr kumimoji="0" lang="de-DE" altLang="de-DE" sz="2400" b="0" i="0" u="none" strike="noStrike" cap="none" normalizeH="0" baseline="0" dirty="0" err="1">
                <a:ln>
                  <a:noFill/>
                </a:ln>
                <a:solidFill>
                  <a:schemeClr val="tx1"/>
                </a:solidFill>
                <a:effectLst/>
                <a:latin typeface="+mj-lt"/>
              </a:rPr>
              <a:t>ended</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questions</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to</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explore</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the</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programme's</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impact</a:t>
            </a:r>
            <a:endParaRPr kumimoji="0" lang="de-DE" altLang="de-DE" sz="24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ts val="600"/>
              </a:spcBef>
              <a:spcAft>
                <a:spcPct val="0"/>
              </a:spcAft>
              <a:buClr>
                <a:srgbClr val="E50746"/>
              </a:buClr>
              <a:buSzTx/>
              <a:buFont typeface="Wingdings" panose="05000000000000000000" pitchFamily="2" charset="2"/>
              <a:buChar char="Ø"/>
              <a:tabLst/>
            </a:pPr>
            <a:r>
              <a:rPr kumimoji="0" lang="de-DE" altLang="de-DE" sz="2400" b="0" i="0" u="none" strike="noStrike" cap="none" normalizeH="0" baseline="0" dirty="0" err="1">
                <a:ln>
                  <a:noFill/>
                </a:ln>
                <a:solidFill>
                  <a:schemeClr val="tx1"/>
                </a:solidFill>
                <a:effectLst/>
                <a:latin typeface="+mj-lt"/>
              </a:rPr>
              <a:t>Ensured</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consent</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anonymity</a:t>
            </a:r>
            <a:r>
              <a:rPr kumimoji="0" lang="de-DE" altLang="de-DE" sz="2400" b="0" i="0" u="none" strike="noStrike" cap="none" normalizeH="0" baseline="0" dirty="0">
                <a:ln>
                  <a:noFill/>
                </a:ln>
                <a:solidFill>
                  <a:schemeClr val="tx1"/>
                </a:solidFill>
                <a:effectLst/>
                <a:latin typeface="+mj-lt"/>
              </a:rPr>
              <a:t>, and audio-</a:t>
            </a:r>
            <a:r>
              <a:rPr kumimoji="0" lang="de-DE" altLang="de-DE" sz="2400" b="0" i="0" u="none" strike="noStrike" cap="none" normalizeH="0" baseline="0" dirty="0" err="1">
                <a:ln>
                  <a:noFill/>
                </a:ln>
                <a:solidFill>
                  <a:schemeClr val="tx1"/>
                </a:solidFill>
                <a:effectLst/>
                <a:latin typeface="+mj-lt"/>
              </a:rPr>
              <a:t>recording</a:t>
            </a:r>
            <a:endParaRPr kumimoji="0" lang="de-DE" altLang="de-DE" sz="24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ts val="600"/>
              </a:spcBef>
              <a:spcAft>
                <a:spcPct val="0"/>
              </a:spcAft>
              <a:buClr>
                <a:srgbClr val="E50746"/>
              </a:buClr>
              <a:buSzTx/>
              <a:buFont typeface="Wingdings" panose="05000000000000000000" pitchFamily="2" charset="2"/>
              <a:buChar char="Ø"/>
              <a:tabLst/>
            </a:pPr>
            <a:r>
              <a:rPr kumimoji="0" lang="de-DE" altLang="de-DE" sz="2400" b="0" i="0" u="none" strike="noStrike" cap="none" normalizeH="0" baseline="0" dirty="0" err="1">
                <a:ln>
                  <a:noFill/>
                </a:ln>
                <a:solidFill>
                  <a:schemeClr val="tx1"/>
                </a:solidFill>
                <a:effectLst/>
                <a:latin typeface="+mj-lt"/>
              </a:rPr>
              <a:t>Translated</a:t>
            </a:r>
            <a:r>
              <a:rPr kumimoji="0" lang="de-DE" altLang="de-DE" sz="2400" b="0" i="0" u="none" strike="noStrike" cap="none" normalizeH="0" baseline="0" dirty="0">
                <a:ln>
                  <a:noFill/>
                </a:ln>
                <a:solidFill>
                  <a:schemeClr val="tx1"/>
                </a:solidFill>
                <a:effectLst/>
                <a:latin typeface="+mj-lt"/>
              </a:rPr>
              <a:t> and </a:t>
            </a:r>
            <a:r>
              <a:rPr kumimoji="0" lang="de-DE" altLang="de-DE" sz="2400" b="0" i="0" u="none" strike="noStrike" cap="none" normalizeH="0" baseline="0" dirty="0" err="1">
                <a:ln>
                  <a:noFill/>
                </a:ln>
                <a:solidFill>
                  <a:schemeClr val="tx1"/>
                </a:solidFill>
                <a:effectLst/>
                <a:latin typeface="+mj-lt"/>
              </a:rPr>
              <a:t>transcribed</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interviews</a:t>
            </a:r>
            <a:endParaRPr kumimoji="0" lang="de-DE" altLang="de-DE"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ts val="600"/>
              </a:spcBef>
              <a:spcAft>
                <a:spcPct val="0"/>
              </a:spcAft>
              <a:buClrTx/>
              <a:buSzTx/>
              <a:buNone/>
              <a:tabLst/>
            </a:pPr>
            <a:endParaRPr kumimoji="0" lang="de-DE" altLang="de-DE"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ts val="600"/>
              </a:spcBef>
              <a:spcAft>
                <a:spcPct val="0"/>
              </a:spcAft>
              <a:buClrTx/>
              <a:buSzTx/>
              <a:buNone/>
              <a:tabLst/>
            </a:pPr>
            <a:r>
              <a:rPr kumimoji="0" lang="de-DE" altLang="de-DE" sz="3200" i="0" u="none" strike="noStrike" cap="none" normalizeH="0" baseline="0" dirty="0">
                <a:ln>
                  <a:noFill/>
                </a:ln>
                <a:solidFill>
                  <a:srgbClr val="E50746"/>
                </a:solidFill>
                <a:effectLst/>
                <a:latin typeface="+mj-lt"/>
              </a:rPr>
              <a:t>Phase 4: Analysis of Findings</a:t>
            </a:r>
          </a:p>
          <a:p>
            <a:pPr marR="0" lvl="0" algn="l" defTabSz="914400" rtl="0" eaLnBrk="0" fontAlgn="base" latinLnBrk="0" hangingPunct="0">
              <a:lnSpc>
                <a:spcPct val="100000"/>
              </a:lnSpc>
              <a:spcBef>
                <a:spcPts val="600"/>
              </a:spcBef>
              <a:spcAft>
                <a:spcPct val="0"/>
              </a:spcAft>
              <a:buClr>
                <a:srgbClr val="E50746"/>
              </a:buClr>
              <a:buSzTx/>
              <a:buFont typeface="Wingdings" panose="05000000000000000000" pitchFamily="2" charset="2"/>
              <a:buChar char="Ø"/>
              <a:tabLst/>
            </a:pPr>
            <a:r>
              <a:rPr kumimoji="0" lang="de-DE" altLang="de-DE" sz="2400" b="0" i="0" u="none" strike="noStrike" cap="none" normalizeH="0" baseline="0" dirty="0" err="1">
                <a:ln>
                  <a:noFill/>
                </a:ln>
                <a:solidFill>
                  <a:schemeClr val="tx1"/>
                </a:solidFill>
                <a:effectLst/>
                <a:latin typeface="+mj-lt"/>
              </a:rPr>
              <a:t>Utilized</a:t>
            </a:r>
            <a:r>
              <a:rPr kumimoji="0" lang="de-DE" altLang="de-DE" sz="2400" b="0" i="0" u="none" strike="noStrike" cap="none" normalizeH="0" baseline="0" dirty="0">
                <a:ln>
                  <a:noFill/>
                </a:ln>
                <a:solidFill>
                  <a:schemeClr val="tx1"/>
                </a:solidFill>
                <a:effectLst/>
                <a:latin typeface="+mj-lt"/>
              </a:rPr>
              <a:t> interpretative </a:t>
            </a:r>
            <a:r>
              <a:rPr kumimoji="0" lang="de-DE" altLang="de-DE" sz="2400" b="0" i="0" u="none" strike="noStrike" cap="none" normalizeH="0" baseline="0" dirty="0" err="1">
                <a:ln>
                  <a:noFill/>
                </a:ln>
                <a:solidFill>
                  <a:schemeClr val="tx1"/>
                </a:solidFill>
                <a:effectLst/>
                <a:latin typeface="+mj-lt"/>
              </a:rPr>
              <a:t>phenomenological</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analysis</a:t>
            </a:r>
            <a:endParaRPr kumimoji="0" lang="de-DE" altLang="de-DE" sz="24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ts val="600"/>
              </a:spcBef>
              <a:spcAft>
                <a:spcPct val="0"/>
              </a:spcAft>
              <a:buClr>
                <a:srgbClr val="E50746"/>
              </a:buClr>
              <a:buSzTx/>
              <a:buFont typeface="Wingdings" panose="05000000000000000000" pitchFamily="2" charset="2"/>
              <a:buChar char="Ø"/>
              <a:tabLst/>
            </a:pPr>
            <a:r>
              <a:rPr kumimoji="0" lang="de-DE" altLang="de-DE" sz="2400" b="0" i="0" u="none" strike="noStrike" cap="none" normalizeH="0" baseline="0" dirty="0" err="1">
                <a:ln>
                  <a:noFill/>
                </a:ln>
                <a:solidFill>
                  <a:schemeClr val="tx1"/>
                </a:solidFill>
                <a:effectLst/>
                <a:latin typeface="+mj-lt"/>
              </a:rPr>
              <a:t>Coded</a:t>
            </a:r>
            <a:r>
              <a:rPr kumimoji="0" lang="de-DE" altLang="de-DE" sz="2400" b="0" i="0" u="none" strike="noStrike" cap="none" normalizeH="0" baseline="0" dirty="0">
                <a:ln>
                  <a:noFill/>
                </a:ln>
                <a:solidFill>
                  <a:schemeClr val="tx1"/>
                </a:solidFill>
                <a:effectLst/>
                <a:latin typeface="+mj-lt"/>
              </a:rPr>
              <a:t> and </a:t>
            </a:r>
            <a:r>
              <a:rPr kumimoji="0" lang="de-DE" altLang="de-DE" sz="2400" b="0" i="0" u="none" strike="noStrike" cap="none" normalizeH="0" baseline="0" dirty="0" err="1">
                <a:ln>
                  <a:noFill/>
                </a:ln>
                <a:solidFill>
                  <a:schemeClr val="tx1"/>
                </a:solidFill>
                <a:effectLst/>
                <a:latin typeface="+mj-lt"/>
              </a:rPr>
              <a:t>refined</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transcripts</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to</a:t>
            </a:r>
            <a:r>
              <a:rPr kumimoji="0" lang="de-DE" altLang="de-DE" sz="2400" b="0" i="0" u="none" strike="noStrike" cap="none" normalizeH="0" baseline="0" dirty="0">
                <a:ln>
                  <a:noFill/>
                </a:ln>
                <a:solidFill>
                  <a:schemeClr val="tx1"/>
                </a:solidFill>
                <a:effectLst/>
                <a:latin typeface="+mj-lt"/>
              </a:rPr>
              <a:t> find </a:t>
            </a:r>
            <a:r>
              <a:rPr kumimoji="0" lang="de-DE" altLang="de-DE" sz="2400" b="0" i="0" u="none" strike="noStrike" cap="none" normalizeH="0" baseline="0" dirty="0" err="1">
                <a:ln>
                  <a:noFill/>
                </a:ln>
                <a:solidFill>
                  <a:schemeClr val="tx1"/>
                </a:solidFill>
                <a:effectLst/>
                <a:latin typeface="+mj-lt"/>
              </a:rPr>
              <a:t>common</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themes</a:t>
            </a:r>
            <a:endParaRPr kumimoji="0" lang="de-DE" altLang="de-DE" sz="24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ts val="600"/>
              </a:spcBef>
              <a:spcAft>
                <a:spcPct val="0"/>
              </a:spcAft>
              <a:buClr>
                <a:srgbClr val="E50746"/>
              </a:buClr>
              <a:buSzTx/>
              <a:buFont typeface="Wingdings" panose="05000000000000000000" pitchFamily="2" charset="2"/>
              <a:buChar char="Ø"/>
              <a:tabLst/>
            </a:pPr>
            <a:r>
              <a:rPr kumimoji="0" lang="de-DE" altLang="de-DE" sz="2400" b="0" i="0" u="none" strike="noStrike" cap="none" normalizeH="0" baseline="0" dirty="0" err="1">
                <a:ln>
                  <a:noFill/>
                </a:ln>
                <a:solidFill>
                  <a:schemeClr val="tx1"/>
                </a:solidFill>
                <a:effectLst/>
                <a:latin typeface="+mj-lt"/>
              </a:rPr>
              <a:t>Clustered</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codes</a:t>
            </a:r>
            <a:r>
              <a:rPr kumimoji="0" lang="de-DE" altLang="de-DE" sz="2400" b="0" i="0" u="none" strike="noStrike" cap="none" normalizeH="0" baseline="0" dirty="0">
                <a:ln>
                  <a:noFill/>
                </a:ln>
                <a:solidFill>
                  <a:schemeClr val="tx1"/>
                </a:solidFill>
                <a:effectLst/>
                <a:latin typeface="+mj-lt"/>
              </a:rPr>
              <a:t> </a:t>
            </a:r>
            <a:r>
              <a:rPr kumimoji="0" lang="en-GB" altLang="de-DE" sz="2400" b="0" i="0" u="none" strike="noStrike" cap="none" normalizeH="0" baseline="0" dirty="0">
                <a:ln>
                  <a:noFill/>
                </a:ln>
                <a:solidFill>
                  <a:schemeClr val="tx1"/>
                </a:solidFill>
                <a:effectLst/>
                <a:latin typeface="+mj-lt"/>
              </a:rPr>
              <a:t>into</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themes</a:t>
            </a:r>
            <a:r>
              <a:rPr kumimoji="0" lang="de-DE" altLang="de-DE" sz="2400" b="0" i="0" u="none" strike="noStrike" cap="none" normalizeH="0" baseline="0" dirty="0">
                <a:ln>
                  <a:noFill/>
                </a:ln>
                <a:solidFill>
                  <a:schemeClr val="tx1"/>
                </a:solidFill>
                <a:effectLst/>
                <a:latin typeface="+mj-lt"/>
              </a:rPr>
              <a:t> and </a:t>
            </a:r>
            <a:r>
              <a:rPr kumimoji="0" lang="de-DE" altLang="de-DE" sz="2400" b="0" i="0" u="none" strike="noStrike" cap="none" normalizeH="0" baseline="0" dirty="0" err="1">
                <a:ln>
                  <a:noFill/>
                </a:ln>
                <a:solidFill>
                  <a:schemeClr val="tx1"/>
                </a:solidFill>
                <a:effectLst/>
                <a:latin typeface="+mj-lt"/>
              </a:rPr>
              <a:t>superordinate</a:t>
            </a:r>
            <a:r>
              <a:rPr kumimoji="0" lang="de-DE" altLang="de-DE" sz="2400" b="0" i="0" u="none" strike="noStrike" cap="none" normalizeH="0" baseline="0" dirty="0">
                <a:ln>
                  <a:noFill/>
                </a:ln>
                <a:solidFill>
                  <a:schemeClr val="tx1"/>
                </a:solidFill>
                <a:effectLst/>
                <a:latin typeface="+mj-lt"/>
              </a:rPr>
              <a:t> </a:t>
            </a:r>
            <a:r>
              <a:rPr kumimoji="0" lang="de-DE" altLang="de-DE" sz="2400" b="0" i="0" u="none" strike="noStrike" cap="none" normalizeH="0" baseline="0" dirty="0" err="1">
                <a:ln>
                  <a:noFill/>
                </a:ln>
                <a:solidFill>
                  <a:schemeClr val="tx1"/>
                </a:solidFill>
                <a:effectLst/>
                <a:latin typeface="+mj-lt"/>
              </a:rPr>
              <a:t>themes</a:t>
            </a:r>
            <a:endParaRPr kumimoji="0" lang="de-DE" altLang="de-DE"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8949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2985062-CBCD-EBF9-83F5-0450B62FD10B}"/>
              </a:ext>
            </a:extLst>
          </p:cNvPr>
          <p:cNvGraphicFramePr>
            <a:graphicFrameLocks noGrp="1"/>
          </p:cNvGraphicFramePr>
          <p:nvPr>
            <p:ph idx="1"/>
            <p:extLst>
              <p:ext uri="{D42A27DB-BD31-4B8C-83A1-F6EECF244321}">
                <p14:modId xmlns:p14="http://schemas.microsoft.com/office/powerpoint/2010/main" val="3704762132"/>
              </p:ext>
            </p:extLst>
          </p:nvPr>
        </p:nvGraphicFramePr>
        <p:xfrm>
          <a:off x="1096963" y="935665"/>
          <a:ext cx="10058400" cy="4933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249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B155A6-E4B0-9BDD-4466-63593AD11D49}"/>
              </a:ext>
            </a:extLst>
          </p:cNvPr>
          <p:cNvSpPr>
            <a:spLocks noGrp="1"/>
          </p:cNvSpPr>
          <p:nvPr>
            <p:ph idx="1"/>
          </p:nvPr>
        </p:nvSpPr>
        <p:spPr/>
        <p:txBody>
          <a:bodyPr/>
          <a:lstStyle/>
          <a:p>
            <a:endParaRPr lang="en-GB"/>
          </a:p>
        </p:txBody>
      </p:sp>
      <p:sp>
        <p:nvSpPr>
          <p:cNvPr id="7" name="Title 6">
            <a:extLst>
              <a:ext uri="{FF2B5EF4-FFF2-40B4-BE49-F238E27FC236}">
                <a16:creationId xmlns:a16="http://schemas.microsoft.com/office/drawing/2014/main" id="{3699D63A-1D9A-04A4-073C-5039E1406895}"/>
              </a:ext>
            </a:extLst>
          </p:cNvPr>
          <p:cNvSpPr>
            <a:spLocks noGrp="1"/>
          </p:cNvSpPr>
          <p:nvPr>
            <p:ph type="title"/>
          </p:nvPr>
        </p:nvSpPr>
        <p:spPr/>
        <p:txBody>
          <a:bodyPr/>
          <a:lstStyle/>
          <a:p>
            <a:endParaRPr lang="en-GB"/>
          </a:p>
        </p:txBody>
      </p:sp>
      <p:pic>
        <p:nvPicPr>
          <p:cNvPr id="9" name="Picture 8">
            <a:extLst>
              <a:ext uri="{FF2B5EF4-FFF2-40B4-BE49-F238E27FC236}">
                <a16:creationId xmlns:a16="http://schemas.microsoft.com/office/drawing/2014/main" id="{F493AD95-0313-A67D-13CB-4BDBA20D4502}"/>
              </a:ext>
            </a:extLst>
          </p:cNvPr>
          <p:cNvPicPr>
            <a:picLocks noChangeAspect="1"/>
          </p:cNvPicPr>
          <p:nvPr/>
        </p:nvPicPr>
        <p:blipFill>
          <a:blip r:embed="rId2"/>
          <a:stretch>
            <a:fillRect/>
          </a:stretch>
        </p:blipFill>
        <p:spPr>
          <a:xfrm>
            <a:off x="258313" y="0"/>
            <a:ext cx="11675373"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0E19B-0B4A-AA00-C813-2AB92696FF74}"/>
              </a:ext>
            </a:extLst>
          </p:cNvPr>
          <p:cNvSpPr>
            <a:spLocks noGrp="1"/>
          </p:cNvSpPr>
          <p:nvPr>
            <p:ph idx="1"/>
          </p:nvPr>
        </p:nvSpPr>
        <p:spPr>
          <a:xfrm>
            <a:off x="1628506" y="2042160"/>
            <a:ext cx="8552256" cy="2917663"/>
          </a:xfrm>
        </p:spPr>
        <p:txBody>
          <a:bodyPr vert="horz" lIns="0" tIns="45720" rIns="0" bIns="45720" rtlCol="0" anchor="t">
            <a:noAutofit/>
          </a:bodyPr>
          <a:lstStyle/>
          <a:p>
            <a:pPr algn="ctr">
              <a:lnSpc>
                <a:spcPct val="200000"/>
              </a:lnSpc>
            </a:pPr>
            <a:r>
              <a:rPr lang="en-US" sz="1800" b="1" dirty="0">
                <a:latin typeface="+mj-lt"/>
                <a:ea typeface="+mn-lt"/>
                <a:cs typeface="+mn-lt"/>
              </a:rPr>
              <a:t>Our upbringing was very conservative and we were taught that showing emotions is not okay. We had to keep everything buried inside us. It is shameful to cry, it is shameful to complain, it is shameful to confide in anyone because they will turn around and mock us. That made me very paranoid about people's intentions. So, I always avoided talking about my feelings or my problems. But the sessions here taught me that it is okay to be expressive. I can and should talk to my friends and my colleagues about what is bothering me.</a:t>
            </a:r>
            <a:endParaRPr lang="en-US" sz="1800" b="1" dirty="0">
              <a:latin typeface="+mj-lt"/>
              <a:cs typeface="Calibri" panose="020F0502020204030204"/>
            </a:endParaRPr>
          </a:p>
        </p:txBody>
      </p:sp>
      <p:sp>
        <p:nvSpPr>
          <p:cNvPr id="2" name="TextBox 1">
            <a:extLst>
              <a:ext uri="{FF2B5EF4-FFF2-40B4-BE49-F238E27FC236}">
                <a16:creationId xmlns:a16="http://schemas.microsoft.com/office/drawing/2014/main" id="{FE074E03-3F4D-5DF7-6C03-F543B1F714BE}"/>
              </a:ext>
            </a:extLst>
          </p:cNvPr>
          <p:cNvSpPr txBox="1"/>
          <p:nvPr/>
        </p:nvSpPr>
        <p:spPr>
          <a:xfrm>
            <a:off x="413657" y="862112"/>
            <a:ext cx="11364686"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de-DE" sz="4400" b="1" i="0" dirty="0"/>
              <a:t>Emotional Regulation</a:t>
            </a:r>
          </a:p>
        </p:txBody>
      </p:sp>
    </p:spTree>
    <p:extLst>
      <p:ext uri="{BB962C8B-B14F-4D97-AF65-F5344CB8AC3E}">
        <p14:creationId xmlns:p14="http://schemas.microsoft.com/office/powerpoint/2010/main" val="1365031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0E19B-0B4A-AA00-C813-2AB92696FF74}"/>
              </a:ext>
            </a:extLst>
          </p:cNvPr>
          <p:cNvSpPr>
            <a:spLocks noGrp="1"/>
          </p:cNvSpPr>
          <p:nvPr>
            <p:ph idx="1"/>
          </p:nvPr>
        </p:nvSpPr>
        <p:spPr>
          <a:xfrm>
            <a:off x="1628506" y="2502584"/>
            <a:ext cx="8552256" cy="2457239"/>
          </a:xfrm>
        </p:spPr>
        <p:txBody>
          <a:bodyPr vert="horz" lIns="0" tIns="45720" rIns="0" bIns="45720" rtlCol="0" anchor="t">
            <a:noAutofit/>
          </a:bodyPr>
          <a:lstStyle/>
          <a:p>
            <a:pPr algn="ctr">
              <a:lnSpc>
                <a:spcPct val="200000"/>
              </a:lnSpc>
            </a:pPr>
            <a:r>
              <a:rPr lang="en-US" sz="1800" b="1" dirty="0">
                <a:latin typeface="+mj-lt"/>
                <a:ea typeface="+mn-lt"/>
                <a:cs typeface="+mn-lt"/>
              </a:rPr>
              <a:t>When we first started the sessions, I was stiff, I could not move easily. But when I let my mind wander with the music, it felt like I was flying’.</a:t>
            </a:r>
          </a:p>
          <a:p>
            <a:pPr algn="ctr">
              <a:lnSpc>
                <a:spcPct val="200000"/>
              </a:lnSpc>
            </a:pPr>
            <a:endParaRPr lang="en-US" sz="1800" b="1" dirty="0">
              <a:latin typeface="+mj-lt"/>
              <a:cs typeface="Calibri" panose="020F0502020204030204"/>
            </a:endParaRPr>
          </a:p>
        </p:txBody>
      </p:sp>
      <p:sp>
        <p:nvSpPr>
          <p:cNvPr id="2" name="TextBox 1">
            <a:extLst>
              <a:ext uri="{FF2B5EF4-FFF2-40B4-BE49-F238E27FC236}">
                <a16:creationId xmlns:a16="http://schemas.microsoft.com/office/drawing/2014/main" id="{FE074E03-3F4D-5DF7-6C03-F543B1F714BE}"/>
              </a:ext>
            </a:extLst>
          </p:cNvPr>
          <p:cNvSpPr txBox="1"/>
          <p:nvPr/>
        </p:nvSpPr>
        <p:spPr>
          <a:xfrm>
            <a:off x="413657" y="709712"/>
            <a:ext cx="11364686"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de-DE" sz="4400" b="0" i="0" dirty="0"/>
              <a:t>Benefits </a:t>
            </a:r>
            <a:r>
              <a:rPr lang="de-DE" sz="4400" b="0" i="0" dirty="0" err="1"/>
              <a:t>of</a:t>
            </a:r>
            <a:r>
              <a:rPr lang="de-DE" sz="4400" b="0" i="0" dirty="0"/>
              <a:t> Movement and </a:t>
            </a:r>
            <a:r>
              <a:rPr lang="de-DE" sz="4400" b="0" i="0" dirty="0" err="1"/>
              <a:t>Exercise</a:t>
            </a:r>
            <a:endParaRPr lang="de-DE" sz="4400" b="0" i="0" dirty="0"/>
          </a:p>
        </p:txBody>
      </p:sp>
    </p:spTree>
    <p:extLst>
      <p:ext uri="{BB962C8B-B14F-4D97-AF65-F5344CB8AC3E}">
        <p14:creationId xmlns:p14="http://schemas.microsoft.com/office/powerpoint/2010/main" val="3035343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0E19B-0B4A-AA00-C813-2AB92696FF74}"/>
              </a:ext>
            </a:extLst>
          </p:cNvPr>
          <p:cNvSpPr>
            <a:spLocks noGrp="1"/>
          </p:cNvSpPr>
          <p:nvPr>
            <p:ph idx="1"/>
          </p:nvPr>
        </p:nvSpPr>
        <p:spPr>
          <a:xfrm>
            <a:off x="1628506" y="2502584"/>
            <a:ext cx="8552256" cy="2457239"/>
          </a:xfrm>
        </p:spPr>
        <p:txBody>
          <a:bodyPr vert="horz" lIns="0" tIns="45720" rIns="0" bIns="45720" rtlCol="0" anchor="t">
            <a:noAutofit/>
          </a:bodyPr>
          <a:lstStyle/>
          <a:p>
            <a:pPr algn="ctr">
              <a:lnSpc>
                <a:spcPct val="200000"/>
              </a:lnSpc>
            </a:pPr>
            <a:r>
              <a:rPr lang="en-US" sz="1800" b="1" dirty="0">
                <a:latin typeface="+mj-lt"/>
                <a:ea typeface="+mn-lt"/>
                <a:cs typeface="+mn-lt"/>
              </a:rPr>
              <a:t>Frankly, I do not have many friends. I always felt that I bring people down because I constantly felt depressed. As the sessions went on, I found myself more comfortable with the women around me because they were open, and this helped me become more open. We were able to talk without fear or restrictions, we were in a sacred place together. Usually, we would whisper our secrets, but not in the sessions.</a:t>
            </a:r>
          </a:p>
          <a:p>
            <a:pPr marL="0" indent="0" algn="ctr">
              <a:lnSpc>
                <a:spcPct val="200000"/>
              </a:lnSpc>
              <a:buNone/>
            </a:pPr>
            <a:endParaRPr lang="en-US" sz="2400" b="1" dirty="0">
              <a:latin typeface="+mj-lt"/>
              <a:ea typeface="+mn-lt"/>
              <a:cs typeface="+mn-lt"/>
            </a:endParaRPr>
          </a:p>
          <a:p>
            <a:pPr algn="ctr">
              <a:lnSpc>
                <a:spcPct val="200000"/>
              </a:lnSpc>
            </a:pPr>
            <a:endParaRPr lang="en-US" sz="1800" b="1" dirty="0">
              <a:latin typeface="+mj-lt"/>
              <a:ea typeface="Calibri Light"/>
              <a:cs typeface="Calibri" panose="020F0502020204030204"/>
            </a:endParaRPr>
          </a:p>
        </p:txBody>
      </p:sp>
      <p:sp>
        <p:nvSpPr>
          <p:cNvPr id="2" name="TextBox 1">
            <a:extLst>
              <a:ext uri="{FF2B5EF4-FFF2-40B4-BE49-F238E27FC236}">
                <a16:creationId xmlns:a16="http://schemas.microsoft.com/office/drawing/2014/main" id="{FE074E03-3F4D-5DF7-6C03-F543B1F714BE}"/>
              </a:ext>
            </a:extLst>
          </p:cNvPr>
          <p:cNvSpPr txBox="1"/>
          <p:nvPr/>
        </p:nvSpPr>
        <p:spPr>
          <a:xfrm>
            <a:off x="413657" y="862112"/>
            <a:ext cx="11364686"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de-DE" sz="4400" b="0" i="0" dirty="0"/>
              <a:t>A Sense </a:t>
            </a:r>
            <a:r>
              <a:rPr lang="de-DE" sz="4400" b="0" i="0" dirty="0" err="1"/>
              <a:t>of</a:t>
            </a:r>
            <a:r>
              <a:rPr lang="de-DE" sz="4400" b="0" i="0" dirty="0"/>
              <a:t> </a:t>
            </a:r>
            <a:r>
              <a:rPr lang="de-DE" sz="4400" b="0" i="0" dirty="0" err="1"/>
              <a:t>Belonging</a:t>
            </a:r>
            <a:endParaRPr lang="de-DE" sz="4400" b="0" i="0" dirty="0"/>
          </a:p>
        </p:txBody>
      </p:sp>
    </p:spTree>
    <p:extLst>
      <p:ext uri="{BB962C8B-B14F-4D97-AF65-F5344CB8AC3E}">
        <p14:creationId xmlns:p14="http://schemas.microsoft.com/office/powerpoint/2010/main" val="1007128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0E19B-0B4A-AA00-C813-2AB92696FF74}"/>
              </a:ext>
            </a:extLst>
          </p:cNvPr>
          <p:cNvSpPr>
            <a:spLocks noGrp="1"/>
          </p:cNvSpPr>
          <p:nvPr>
            <p:ph idx="1"/>
          </p:nvPr>
        </p:nvSpPr>
        <p:spPr>
          <a:xfrm>
            <a:off x="1628506" y="2131882"/>
            <a:ext cx="8552256" cy="3705038"/>
          </a:xfrm>
        </p:spPr>
        <p:txBody>
          <a:bodyPr vert="horz" lIns="0" tIns="45720" rIns="0" bIns="45720" rtlCol="0" anchor="t">
            <a:noAutofit/>
          </a:bodyPr>
          <a:lstStyle/>
          <a:p>
            <a:pPr algn="ctr" rtl="1">
              <a:lnSpc>
                <a:spcPct val="150000"/>
              </a:lnSpc>
            </a:pPr>
            <a:r>
              <a:rPr lang="en-US" sz="1800" b="1" dirty="0">
                <a:latin typeface="+mj-lt"/>
                <a:ea typeface="+mn-lt"/>
                <a:cs typeface="+mn-lt"/>
              </a:rPr>
              <a:t>“My daughters used to be scared of me. I used to yell at them and beat them over the smallest thing, it was living in a constant state of stress that made me so irritable. The drama therapy sessions were a chance to expel all the negative energy and come home feeling light. This allowed me to be more understanding with my daughters, as I </a:t>
            </a:r>
            <a:r>
              <a:rPr lang="en-US" sz="1800" b="1" dirty="0" err="1">
                <a:latin typeface="+mj-lt"/>
                <a:ea typeface="+mn-lt"/>
                <a:cs typeface="+mn-lt"/>
              </a:rPr>
              <a:t>realised</a:t>
            </a:r>
            <a:r>
              <a:rPr lang="en-US" sz="1800" b="1" dirty="0">
                <a:latin typeface="+mj-lt"/>
                <a:ea typeface="+mn-lt"/>
                <a:cs typeface="+mn-lt"/>
              </a:rPr>
              <a:t> that violence would make them hate me and less responsive to me. Many things have changed, we do not yell anymore, the girls finish their homework quicker and help me around the house without causing a fuss.</a:t>
            </a:r>
          </a:p>
          <a:p>
            <a:pPr algn="ctr" rtl="1">
              <a:lnSpc>
                <a:spcPct val="150000"/>
              </a:lnSpc>
            </a:pPr>
            <a:endParaRPr lang="en-US" sz="1800" b="1" dirty="0">
              <a:latin typeface="+mj-lt"/>
              <a:cs typeface="Calibri" panose="020F0502020204030204"/>
            </a:endParaRPr>
          </a:p>
        </p:txBody>
      </p:sp>
      <p:sp>
        <p:nvSpPr>
          <p:cNvPr id="2" name="TextBox 1">
            <a:extLst>
              <a:ext uri="{FF2B5EF4-FFF2-40B4-BE49-F238E27FC236}">
                <a16:creationId xmlns:a16="http://schemas.microsoft.com/office/drawing/2014/main" id="{FE074E03-3F4D-5DF7-6C03-F543B1F714BE}"/>
              </a:ext>
            </a:extLst>
          </p:cNvPr>
          <p:cNvSpPr txBox="1"/>
          <p:nvPr/>
        </p:nvSpPr>
        <p:spPr>
          <a:xfrm>
            <a:off x="413657" y="801152"/>
            <a:ext cx="11364686"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de-DE" sz="4400" b="0" i="0" dirty="0" err="1"/>
              <a:t>Changes</a:t>
            </a:r>
            <a:r>
              <a:rPr lang="de-DE" sz="4400" b="0" i="0" dirty="0"/>
              <a:t> </a:t>
            </a:r>
            <a:r>
              <a:rPr lang="de-DE" sz="4400" b="0" i="0" dirty="0" err="1"/>
              <a:t>within</a:t>
            </a:r>
            <a:r>
              <a:rPr lang="de-DE" sz="4400" b="0" i="0" dirty="0"/>
              <a:t> </a:t>
            </a:r>
            <a:r>
              <a:rPr lang="de-DE" sz="4400" b="0" i="0" dirty="0" err="1"/>
              <a:t>the</a:t>
            </a:r>
            <a:r>
              <a:rPr lang="de-DE" sz="4400" b="0" i="0" dirty="0"/>
              <a:t> Family</a:t>
            </a:r>
          </a:p>
        </p:txBody>
      </p:sp>
    </p:spTree>
    <p:extLst>
      <p:ext uri="{BB962C8B-B14F-4D97-AF65-F5344CB8AC3E}">
        <p14:creationId xmlns:p14="http://schemas.microsoft.com/office/powerpoint/2010/main" val="240930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359" y="3606800"/>
            <a:ext cx="10180320" cy="707886"/>
          </a:xfrm>
          <a:prstGeom prst="rect">
            <a:avLst/>
          </a:prstGeom>
          <a:noFill/>
        </p:spPr>
        <p:txBody>
          <a:bodyPr wrap="square" rtlCol="0">
            <a:spAutoFit/>
          </a:bodyPr>
          <a:lstStyle/>
          <a:p>
            <a:pPr lvl="0" algn="ctr"/>
            <a:r>
              <a:rPr lang="en-US" sz="4000" dirty="0">
                <a:latin typeface="+mj-lt"/>
              </a:rPr>
              <a:t>Conclusion</a:t>
            </a:r>
            <a:endParaRPr lang="en-US" sz="4000" b="1" dirty="0">
              <a:latin typeface="+mj-lt"/>
            </a:endParaRPr>
          </a:p>
        </p:txBody>
      </p:sp>
      <p:sp>
        <p:nvSpPr>
          <p:cNvPr id="3" name="Oval 2"/>
          <p:cNvSpPr/>
          <p:nvPr/>
        </p:nvSpPr>
        <p:spPr>
          <a:xfrm>
            <a:off x="5039360" y="538480"/>
            <a:ext cx="2052320" cy="2052320"/>
          </a:xfrm>
          <a:prstGeom prst="ellipse">
            <a:avLst/>
          </a:prstGeom>
          <a:solidFill>
            <a:srgbClr val="E5074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39148" y="964475"/>
            <a:ext cx="652743" cy="1200329"/>
          </a:xfrm>
          <a:prstGeom prst="rect">
            <a:avLst/>
          </a:prstGeom>
          <a:noFill/>
        </p:spPr>
        <p:txBody>
          <a:bodyPr wrap="none" rtlCol="0">
            <a:spAutoFit/>
          </a:bodyPr>
          <a:lstStyle/>
          <a:p>
            <a:r>
              <a:rPr lang="en-US" sz="7200" b="1" dirty="0">
                <a:solidFill>
                  <a:schemeClr val="bg1"/>
                </a:solidFill>
              </a:rPr>
              <a:t>6</a:t>
            </a:r>
          </a:p>
        </p:txBody>
      </p:sp>
    </p:spTree>
    <p:extLst>
      <p:ext uri="{BB962C8B-B14F-4D97-AF65-F5344CB8AC3E}">
        <p14:creationId xmlns:p14="http://schemas.microsoft.com/office/powerpoint/2010/main" val="3097935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FC0832-651A-1757-BE24-24DFFDACA8B5}"/>
              </a:ext>
            </a:extLst>
          </p:cNvPr>
          <p:cNvSpPr>
            <a:spLocks noGrp="1"/>
          </p:cNvSpPr>
          <p:nvPr>
            <p:ph type="body" idx="1"/>
          </p:nvPr>
        </p:nvSpPr>
        <p:spPr>
          <a:xfrm>
            <a:off x="1158240" y="897466"/>
            <a:ext cx="4937760" cy="736282"/>
          </a:xfrm>
        </p:spPr>
        <p:txBody>
          <a:bodyPr/>
          <a:lstStyle/>
          <a:p>
            <a:r>
              <a:rPr lang="en-GB" sz="3200" dirty="0">
                <a:solidFill>
                  <a:srgbClr val="E50746"/>
                </a:solidFill>
              </a:rPr>
              <a:t>Limitations</a:t>
            </a:r>
            <a:endParaRPr lang="en-GB" dirty="0">
              <a:solidFill>
                <a:srgbClr val="E50746"/>
              </a:solidFill>
            </a:endParaRPr>
          </a:p>
        </p:txBody>
      </p:sp>
      <p:sp>
        <p:nvSpPr>
          <p:cNvPr id="5" name="Content Placeholder 4">
            <a:extLst>
              <a:ext uri="{FF2B5EF4-FFF2-40B4-BE49-F238E27FC236}">
                <a16:creationId xmlns:a16="http://schemas.microsoft.com/office/drawing/2014/main" id="{9A7DD8B6-0D89-0F1C-69CD-200DB704A675}"/>
              </a:ext>
            </a:extLst>
          </p:cNvPr>
          <p:cNvSpPr>
            <a:spLocks noGrp="1"/>
          </p:cNvSpPr>
          <p:nvPr>
            <p:ph sz="half" idx="2"/>
          </p:nvPr>
        </p:nvSpPr>
        <p:spPr>
          <a:xfrm>
            <a:off x="1097280" y="1817649"/>
            <a:ext cx="4937760" cy="4142885"/>
          </a:xfrm>
        </p:spPr>
        <p:txBody>
          <a:bodyPr>
            <a:normAutofit/>
          </a:bodyPr>
          <a:lstStyle/>
          <a:p>
            <a:pPr>
              <a:buFont typeface="Wingdings" panose="05000000000000000000" pitchFamily="2" charset="2"/>
              <a:buChar char="Ø"/>
            </a:pPr>
            <a:r>
              <a:rPr lang="en-US" sz="2400" dirty="0">
                <a:latin typeface="+mj-lt"/>
              </a:rPr>
              <a:t>The results do not offer a statistical analysis of the program's impact but rely solely on personal narratives and experiences. </a:t>
            </a:r>
          </a:p>
          <a:p>
            <a:pPr>
              <a:buFont typeface="Wingdings" panose="05000000000000000000" pitchFamily="2" charset="2"/>
              <a:buChar char="Ø"/>
            </a:pPr>
            <a:r>
              <a:rPr lang="en-US" sz="2400" dirty="0">
                <a:latin typeface="+mj-lt"/>
              </a:rPr>
              <a:t>Despite using standardized questions to reduce bias, both researcher and participant biases may still be present. </a:t>
            </a:r>
          </a:p>
          <a:p>
            <a:pPr>
              <a:buFont typeface="Wingdings" panose="05000000000000000000" pitchFamily="2" charset="2"/>
              <a:buChar char="Ø"/>
            </a:pPr>
            <a:r>
              <a:rPr lang="en-US" sz="2400" dirty="0">
                <a:latin typeface="+mj-lt"/>
              </a:rPr>
              <a:t>Some participants might have withheld negative feedback due to friendliness or social desirability biases.</a:t>
            </a:r>
            <a:endParaRPr lang="en-GB" sz="2400" dirty="0">
              <a:latin typeface="+mj-lt"/>
            </a:endParaRPr>
          </a:p>
        </p:txBody>
      </p:sp>
      <p:sp>
        <p:nvSpPr>
          <p:cNvPr id="4" name="Text Placeholder 3">
            <a:extLst>
              <a:ext uri="{FF2B5EF4-FFF2-40B4-BE49-F238E27FC236}">
                <a16:creationId xmlns:a16="http://schemas.microsoft.com/office/drawing/2014/main" id="{B6090BD1-9991-DC8F-8C72-F6D4FDDC13BD}"/>
              </a:ext>
            </a:extLst>
          </p:cNvPr>
          <p:cNvSpPr>
            <a:spLocks noGrp="1"/>
          </p:cNvSpPr>
          <p:nvPr>
            <p:ph type="body" sz="quarter" idx="3"/>
          </p:nvPr>
        </p:nvSpPr>
        <p:spPr>
          <a:xfrm>
            <a:off x="6217920" y="897466"/>
            <a:ext cx="4937760" cy="736282"/>
          </a:xfrm>
        </p:spPr>
        <p:txBody>
          <a:bodyPr>
            <a:normAutofit/>
          </a:bodyPr>
          <a:lstStyle/>
          <a:p>
            <a:r>
              <a:rPr lang="en-GB" sz="3200" dirty="0">
                <a:solidFill>
                  <a:srgbClr val="E50746"/>
                </a:solidFill>
              </a:rPr>
              <a:t>strengthens</a:t>
            </a:r>
          </a:p>
        </p:txBody>
      </p:sp>
      <p:sp>
        <p:nvSpPr>
          <p:cNvPr id="6" name="Content Placeholder 5">
            <a:extLst>
              <a:ext uri="{FF2B5EF4-FFF2-40B4-BE49-F238E27FC236}">
                <a16:creationId xmlns:a16="http://schemas.microsoft.com/office/drawing/2014/main" id="{002C8101-800E-C90B-B5F2-B1395BCD7111}"/>
              </a:ext>
            </a:extLst>
          </p:cNvPr>
          <p:cNvSpPr>
            <a:spLocks noGrp="1"/>
          </p:cNvSpPr>
          <p:nvPr>
            <p:ph sz="quarter" idx="4"/>
          </p:nvPr>
        </p:nvSpPr>
        <p:spPr>
          <a:xfrm>
            <a:off x="6217920" y="1817649"/>
            <a:ext cx="4937760" cy="4142885"/>
          </a:xfrm>
        </p:spPr>
        <p:txBody>
          <a:bodyPr>
            <a:normAutofit/>
          </a:bodyPr>
          <a:lstStyle/>
          <a:p>
            <a:pPr>
              <a:buFont typeface="Wingdings" panose="05000000000000000000" pitchFamily="2" charset="2"/>
              <a:buChar char="Ø"/>
            </a:pPr>
            <a:r>
              <a:rPr lang="en-GB" sz="2400" dirty="0"/>
              <a:t> </a:t>
            </a:r>
            <a:r>
              <a:rPr lang="en-GB" sz="2400" dirty="0">
                <a:latin typeface="+mj-lt"/>
              </a:rPr>
              <a:t> The study offered insights from a non-Western perspective </a:t>
            </a:r>
          </a:p>
          <a:p>
            <a:pPr>
              <a:buFont typeface="Wingdings" panose="05000000000000000000" pitchFamily="2" charset="2"/>
              <a:buChar char="Ø"/>
            </a:pPr>
            <a:r>
              <a:rPr lang="en-GB" sz="2400" dirty="0">
                <a:latin typeface="+mj-lt"/>
              </a:rPr>
              <a:t> The study showed the malleability and flexibility of non-traditional approaches to mental health and highlighted the possibilities for future endeavours in poverty-stricken and low-resource contexts </a:t>
            </a:r>
          </a:p>
          <a:p>
            <a:pPr>
              <a:buFont typeface="Wingdings" panose="05000000000000000000" pitchFamily="2" charset="2"/>
              <a:buChar char="Ø"/>
            </a:pPr>
            <a:r>
              <a:rPr lang="en-GB" sz="2400" dirty="0">
                <a:latin typeface="+mj-lt"/>
              </a:rPr>
              <a:t> The approach of DT proved to align with the needs of the population, beyond pathologization </a:t>
            </a:r>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359" y="3606800"/>
            <a:ext cx="10180320" cy="707886"/>
          </a:xfrm>
          <a:prstGeom prst="rect">
            <a:avLst/>
          </a:prstGeom>
          <a:noFill/>
        </p:spPr>
        <p:txBody>
          <a:bodyPr wrap="square" rtlCol="0">
            <a:spAutoFit/>
          </a:bodyPr>
          <a:lstStyle/>
          <a:p>
            <a:pPr lvl="0" algn="ctr"/>
            <a:r>
              <a:rPr lang="en-US" sz="4000" b="1" dirty="0">
                <a:latin typeface="+mj-lt"/>
              </a:rPr>
              <a:t>Introduction</a:t>
            </a:r>
          </a:p>
        </p:txBody>
      </p:sp>
      <p:sp>
        <p:nvSpPr>
          <p:cNvPr id="3" name="Oval 2"/>
          <p:cNvSpPr/>
          <p:nvPr/>
        </p:nvSpPr>
        <p:spPr>
          <a:xfrm>
            <a:off x="5039360" y="538480"/>
            <a:ext cx="2052320" cy="2052320"/>
          </a:xfrm>
          <a:prstGeom prst="ellipse">
            <a:avLst/>
          </a:prstGeom>
          <a:solidFill>
            <a:srgbClr val="E5074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39148" y="964475"/>
            <a:ext cx="652743" cy="1200329"/>
          </a:xfrm>
          <a:prstGeom prst="rect">
            <a:avLst/>
          </a:prstGeom>
          <a:noFill/>
        </p:spPr>
        <p:txBody>
          <a:bodyPr wrap="none" rtlCol="0">
            <a:spAutoFit/>
          </a:bodyPr>
          <a:lstStyle/>
          <a:p>
            <a:r>
              <a:rPr lang="en-US" sz="7200" b="1" dirty="0">
                <a:solidFill>
                  <a:schemeClr val="bg1"/>
                </a:solidFill>
              </a:rPr>
              <a:t>1</a:t>
            </a:r>
          </a:p>
        </p:txBody>
      </p:sp>
    </p:spTree>
    <p:extLst>
      <p:ext uri="{BB962C8B-B14F-4D97-AF65-F5344CB8AC3E}">
        <p14:creationId xmlns:p14="http://schemas.microsoft.com/office/powerpoint/2010/main" val="333896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5A94-12DB-4737-AB9C-B2B8AA261063}"/>
              </a:ext>
            </a:extLst>
          </p:cNvPr>
          <p:cNvSpPr>
            <a:spLocks noGrp="1"/>
          </p:cNvSpPr>
          <p:nvPr>
            <p:ph type="title" idx="4294967295"/>
          </p:nvPr>
        </p:nvSpPr>
        <p:spPr>
          <a:xfrm>
            <a:off x="630141" y="2188825"/>
            <a:ext cx="10058400" cy="1449387"/>
          </a:xfrm>
        </p:spPr>
        <p:txBody>
          <a:bodyPr>
            <a:normAutofit/>
          </a:bodyPr>
          <a:lstStyle/>
          <a:p>
            <a:r>
              <a:rPr lang="en-US" sz="6000" b="1" dirty="0">
                <a:solidFill>
                  <a:srgbClr val="E50746"/>
                </a:solidFill>
              </a:rPr>
              <a:t>CONTENTS</a:t>
            </a:r>
          </a:p>
        </p:txBody>
      </p:sp>
      <p:sp>
        <p:nvSpPr>
          <p:cNvPr id="15" name="Rectangle 14"/>
          <p:cNvSpPr/>
          <p:nvPr/>
        </p:nvSpPr>
        <p:spPr>
          <a:xfrm>
            <a:off x="843280" y="1483360"/>
            <a:ext cx="10800080" cy="48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3812486980"/>
              </p:ext>
            </p:extLst>
          </p:nvPr>
        </p:nvGraphicFramePr>
        <p:xfrm>
          <a:off x="3711711" y="702365"/>
          <a:ext cx="6711307" cy="4874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020615" y="3283966"/>
            <a:ext cx="5338889" cy="492443"/>
          </a:xfrm>
          <a:prstGeom prst="rect">
            <a:avLst/>
          </a:prstGeom>
          <a:noFill/>
        </p:spPr>
        <p:txBody>
          <a:bodyPr wrap="square" rtlCol="0">
            <a:spAutoFit/>
          </a:bodyPr>
          <a:lstStyle/>
          <a:p>
            <a:r>
              <a:rPr lang="en-US" sz="2600" dirty="0">
                <a:latin typeface="+mj-lt"/>
              </a:rPr>
              <a:t>Implementation</a:t>
            </a:r>
          </a:p>
        </p:txBody>
      </p:sp>
      <p:sp>
        <p:nvSpPr>
          <p:cNvPr id="10" name="TextBox 9"/>
          <p:cNvSpPr txBox="1"/>
          <p:nvPr/>
        </p:nvSpPr>
        <p:spPr>
          <a:xfrm>
            <a:off x="4940613" y="4056591"/>
            <a:ext cx="5787513" cy="492443"/>
          </a:xfrm>
          <a:prstGeom prst="rect">
            <a:avLst/>
          </a:prstGeom>
          <a:noFill/>
        </p:spPr>
        <p:txBody>
          <a:bodyPr wrap="square" rtlCol="0">
            <a:spAutoFit/>
          </a:bodyPr>
          <a:lstStyle/>
          <a:p>
            <a:r>
              <a:rPr lang="en-US" sz="2600" dirty="0">
                <a:latin typeface="+mj-lt"/>
              </a:rPr>
              <a:t>Research and Key Findings</a:t>
            </a:r>
            <a:endParaRPr lang="en-US" sz="2600" dirty="0">
              <a:latin typeface="+mj-lt"/>
              <a:cs typeface="Calibri"/>
            </a:endParaRPr>
          </a:p>
        </p:txBody>
      </p:sp>
      <p:sp>
        <p:nvSpPr>
          <p:cNvPr id="11" name="TextBox 10"/>
          <p:cNvSpPr txBox="1"/>
          <p:nvPr/>
        </p:nvSpPr>
        <p:spPr>
          <a:xfrm>
            <a:off x="4597572" y="4816642"/>
            <a:ext cx="4726112" cy="492443"/>
          </a:xfrm>
          <a:prstGeom prst="rect">
            <a:avLst/>
          </a:prstGeom>
          <a:noFill/>
        </p:spPr>
        <p:txBody>
          <a:bodyPr wrap="square" rtlCol="0">
            <a:spAutoFit/>
          </a:bodyPr>
          <a:lstStyle/>
          <a:p>
            <a:r>
              <a:rPr lang="en-US" sz="2600" dirty="0">
                <a:latin typeface="+mj-lt"/>
              </a:rPr>
              <a:t>Conclusions </a:t>
            </a:r>
          </a:p>
        </p:txBody>
      </p:sp>
      <p:sp>
        <p:nvSpPr>
          <p:cNvPr id="16" name="TextBox 15"/>
          <p:cNvSpPr txBox="1"/>
          <p:nvPr/>
        </p:nvSpPr>
        <p:spPr>
          <a:xfrm>
            <a:off x="3921760" y="929660"/>
            <a:ext cx="367408" cy="523220"/>
          </a:xfrm>
          <a:prstGeom prst="rect">
            <a:avLst/>
          </a:prstGeom>
          <a:noFill/>
        </p:spPr>
        <p:txBody>
          <a:bodyPr wrap="none" rtlCol="0">
            <a:spAutoFit/>
          </a:bodyPr>
          <a:lstStyle/>
          <a:p>
            <a:r>
              <a:rPr lang="en-US" sz="2800" b="1" dirty="0"/>
              <a:t>1</a:t>
            </a:r>
          </a:p>
        </p:txBody>
      </p:sp>
      <p:sp>
        <p:nvSpPr>
          <p:cNvPr id="17" name="TextBox 16"/>
          <p:cNvSpPr txBox="1"/>
          <p:nvPr/>
        </p:nvSpPr>
        <p:spPr>
          <a:xfrm>
            <a:off x="4350128" y="1733194"/>
            <a:ext cx="367408" cy="523220"/>
          </a:xfrm>
          <a:prstGeom prst="rect">
            <a:avLst/>
          </a:prstGeom>
          <a:noFill/>
        </p:spPr>
        <p:txBody>
          <a:bodyPr wrap="none" rtlCol="0">
            <a:spAutoFit/>
          </a:bodyPr>
          <a:lstStyle/>
          <a:p>
            <a:r>
              <a:rPr lang="en-US" sz="2800" b="1" dirty="0"/>
              <a:t>2</a:t>
            </a:r>
          </a:p>
        </p:txBody>
      </p:sp>
      <p:sp>
        <p:nvSpPr>
          <p:cNvPr id="18" name="TextBox 17"/>
          <p:cNvSpPr txBox="1"/>
          <p:nvPr/>
        </p:nvSpPr>
        <p:spPr>
          <a:xfrm>
            <a:off x="4533832" y="2490425"/>
            <a:ext cx="367408" cy="523220"/>
          </a:xfrm>
          <a:prstGeom prst="rect">
            <a:avLst/>
          </a:prstGeom>
          <a:noFill/>
        </p:spPr>
        <p:txBody>
          <a:bodyPr wrap="none" rtlCol="0">
            <a:spAutoFit/>
          </a:bodyPr>
          <a:lstStyle/>
          <a:p>
            <a:r>
              <a:rPr lang="en-US" sz="2800" b="1" dirty="0"/>
              <a:t>3</a:t>
            </a:r>
          </a:p>
        </p:txBody>
      </p:sp>
      <p:sp>
        <p:nvSpPr>
          <p:cNvPr id="19" name="TextBox 18"/>
          <p:cNvSpPr txBox="1"/>
          <p:nvPr/>
        </p:nvSpPr>
        <p:spPr>
          <a:xfrm>
            <a:off x="4537952" y="3283966"/>
            <a:ext cx="367408" cy="523220"/>
          </a:xfrm>
          <a:prstGeom prst="rect">
            <a:avLst/>
          </a:prstGeom>
          <a:noFill/>
        </p:spPr>
        <p:txBody>
          <a:bodyPr wrap="none" rtlCol="0">
            <a:spAutoFit/>
          </a:bodyPr>
          <a:lstStyle/>
          <a:p>
            <a:r>
              <a:rPr lang="en-US" sz="2800" b="1" dirty="0"/>
              <a:t>4</a:t>
            </a:r>
          </a:p>
        </p:txBody>
      </p:sp>
      <p:sp>
        <p:nvSpPr>
          <p:cNvPr id="20" name="TextBox 19"/>
          <p:cNvSpPr txBox="1"/>
          <p:nvPr/>
        </p:nvSpPr>
        <p:spPr>
          <a:xfrm>
            <a:off x="4350128" y="4021994"/>
            <a:ext cx="367408" cy="523220"/>
          </a:xfrm>
          <a:prstGeom prst="rect">
            <a:avLst/>
          </a:prstGeom>
          <a:noFill/>
        </p:spPr>
        <p:txBody>
          <a:bodyPr wrap="none" rtlCol="0">
            <a:spAutoFit/>
          </a:bodyPr>
          <a:lstStyle/>
          <a:p>
            <a:r>
              <a:rPr lang="en-US" sz="2800" b="1" dirty="0"/>
              <a:t>5</a:t>
            </a:r>
          </a:p>
        </p:txBody>
      </p:sp>
      <p:sp>
        <p:nvSpPr>
          <p:cNvPr id="21" name="TextBox 20"/>
          <p:cNvSpPr txBox="1"/>
          <p:nvPr/>
        </p:nvSpPr>
        <p:spPr>
          <a:xfrm>
            <a:off x="3925056" y="4801253"/>
            <a:ext cx="367408" cy="523220"/>
          </a:xfrm>
          <a:prstGeom prst="rect">
            <a:avLst/>
          </a:prstGeom>
          <a:noFill/>
        </p:spPr>
        <p:txBody>
          <a:bodyPr wrap="none" rtlCol="0">
            <a:spAutoFit/>
          </a:bodyPr>
          <a:lstStyle/>
          <a:p>
            <a:r>
              <a:rPr lang="en-US" sz="2800" b="1" dirty="0"/>
              <a:t>6</a:t>
            </a:r>
          </a:p>
        </p:txBody>
      </p:sp>
    </p:spTree>
    <p:extLst>
      <p:ext uri="{BB962C8B-B14F-4D97-AF65-F5344CB8AC3E}">
        <p14:creationId xmlns:p14="http://schemas.microsoft.com/office/powerpoint/2010/main" val="21815758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0">
            <a:scrgbClr r="0" g="0" b="0"/>
          </a:lnRef>
          <a:fillRef idx="0">
            <a:scrgbClr r="0" g="0" b="0"/>
          </a:fillRef>
          <a:effectRef idx="0">
            <a:scrgbClr r="0" g="0" b="0"/>
          </a:effectRef>
          <a:fontRef idx="minor">
            <a:schemeClr val="accent1"/>
          </a:fontRef>
        </p:style>
        <p:txBody>
          <a:bodyPr/>
          <a:lstStyle/>
          <a:p>
            <a:r>
              <a:rPr dirty="0"/>
              <a:t>Introduction</a:t>
            </a:r>
          </a:p>
        </p:txBody>
      </p:sp>
      <p:sp>
        <p:nvSpPr>
          <p:cNvPr id="3" name="Content Placeholder 2"/>
          <p:cNvSpPr>
            <a:spLocks noGrp="1"/>
          </p:cNvSpPr>
          <p:nvPr>
            <p:ph idx="1"/>
          </p:nvPr>
        </p:nvSpPr>
        <p:spPr/>
        <p:txBody>
          <a:bodyPr>
            <a:normAutofit/>
          </a:bodyPr>
          <a:lstStyle/>
          <a:p>
            <a:r>
              <a:rPr sz="2400" b="1" dirty="0">
                <a:latin typeface="+mj-lt"/>
              </a:rPr>
              <a:t>Context:</a:t>
            </a:r>
          </a:p>
          <a:p>
            <a:r>
              <a:rPr sz="2400" dirty="0">
                <a:latin typeface="+mj-lt"/>
              </a:rPr>
              <a:t>- Shatila Camp is the largest refugee camp in Lebanon.</a:t>
            </a:r>
          </a:p>
          <a:p>
            <a:r>
              <a:rPr sz="2400" dirty="0">
                <a:latin typeface="+mj-lt"/>
              </a:rPr>
              <a:t>- Home to Palestinian and Syrian refugees facing harsh living conditions.</a:t>
            </a:r>
          </a:p>
          <a:p>
            <a:r>
              <a:rPr sz="2400" dirty="0">
                <a:latin typeface="+mj-lt"/>
              </a:rPr>
              <a:t>- Refugees suffer from psychological stress due to war and postmigration issues.</a:t>
            </a:r>
          </a:p>
          <a:p>
            <a:r>
              <a:rPr sz="2400" b="1" dirty="0">
                <a:latin typeface="+mj-lt"/>
              </a:rPr>
              <a:t>Problem:</a:t>
            </a:r>
          </a:p>
          <a:p>
            <a:r>
              <a:rPr sz="2400" dirty="0">
                <a:latin typeface="+mj-lt"/>
              </a:rPr>
              <a:t>- Lack of mental healthcare resources and strong social stigma towards psychological interventions.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0">
            <a:scrgbClr r="0" g="0" b="0"/>
          </a:lnRef>
          <a:fillRef idx="0">
            <a:scrgbClr r="0" g="0" b="0"/>
          </a:fillRef>
          <a:effectRef idx="0">
            <a:scrgbClr r="0" g="0" b="0"/>
          </a:effectRef>
          <a:fontRef idx="minor">
            <a:schemeClr val="accent1"/>
          </a:fontRef>
        </p:style>
        <p:txBody>
          <a:bodyPr/>
          <a:lstStyle/>
          <a:p>
            <a:r>
              <a:rPr lang="de-DE" dirty="0"/>
              <a:t>Background</a:t>
            </a:r>
            <a:endParaRPr dirty="0"/>
          </a:p>
        </p:txBody>
      </p:sp>
      <p:sp>
        <p:nvSpPr>
          <p:cNvPr id="3" name="Content Placeholder 2"/>
          <p:cNvSpPr>
            <a:spLocks noGrp="1"/>
          </p:cNvSpPr>
          <p:nvPr>
            <p:ph idx="1"/>
          </p:nvPr>
        </p:nvSpPr>
        <p:spPr/>
        <p:txBody>
          <a:bodyPr>
            <a:normAutofit/>
          </a:bodyPr>
          <a:lstStyle/>
          <a:p>
            <a:r>
              <a:rPr lang="en-US" sz="2400" b="1" dirty="0">
                <a:latin typeface="+mj-lt"/>
              </a:rPr>
              <a:t>Palestinian Refugees:</a:t>
            </a:r>
          </a:p>
          <a:p>
            <a:r>
              <a:rPr lang="en-US" sz="2400" dirty="0">
                <a:latin typeface="+mj-lt"/>
              </a:rPr>
              <a:t>- Protracted refugee status, low socioeconomic status, restricted employment opportunities.</a:t>
            </a:r>
          </a:p>
          <a:p>
            <a:r>
              <a:rPr lang="en-US" sz="2400" dirty="0">
                <a:latin typeface="+mj-lt"/>
              </a:rPr>
              <a:t>- Limited access to education and healthcare.</a:t>
            </a:r>
          </a:p>
          <a:p>
            <a:r>
              <a:rPr lang="en-US" sz="2400" b="1" dirty="0">
                <a:latin typeface="+mj-lt"/>
              </a:rPr>
              <a:t>Syrian Refugees:</a:t>
            </a:r>
          </a:p>
          <a:p>
            <a:r>
              <a:rPr lang="en-US" sz="2400" dirty="0">
                <a:latin typeface="+mj-lt"/>
              </a:rPr>
              <a:t>- Strained resources due to 2011 Syrian war.</a:t>
            </a:r>
          </a:p>
          <a:p>
            <a:r>
              <a:rPr lang="en-US" sz="2400" dirty="0">
                <a:latin typeface="+mj-lt"/>
              </a:rPr>
              <a:t>- Economic challenges and social discrimination.</a:t>
            </a:r>
          </a:p>
          <a:p>
            <a:r>
              <a:rPr lang="en-US" sz="2400" dirty="0">
                <a:latin typeface="+mj-lt"/>
              </a:rPr>
              <a:t>- Legal hurdles for residence and work.</a:t>
            </a:r>
          </a:p>
        </p:txBody>
      </p:sp>
    </p:spTree>
    <p:extLst>
      <p:ext uri="{BB962C8B-B14F-4D97-AF65-F5344CB8AC3E}">
        <p14:creationId xmlns:p14="http://schemas.microsoft.com/office/powerpoint/2010/main" val="344779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50746"/>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929DA76-E65D-457F-9671-7C882CEFDA7A}"/>
              </a:ext>
            </a:extLst>
          </p:cNvPr>
          <p:cNvSpPr txBox="1"/>
          <p:nvPr/>
        </p:nvSpPr>
        <p:spPr>
          <a:xfrm>
            <a:off x="457200" y="1476103"/>
            <a:ext cx="3659246" cy="292608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400" spc="-50" dirty="0">
                <a:solidFill>
                  <a:srgbClr val="FFFFFF"/>
                </a:solidFill>
                <a:latin typeface="+mj-lt"/>
                <a:ea typeface="+mj-ea"/>
                <a:cs typeface="+mj-cs"/>
              </a:rPr>
              <a:t>2. Shatila Refugee Camp and Refugee Mental Health </a:t>
            </a:r>
          </a:p>
        </p:txBody>
      </p:sp>
      <p:pic>
        <p:nvPicPr>
          <p:cNvPr id="9" name="Picture 8" descr="A picture containing warehouse, apartment building&#10;&#10;Description automatically generated">
            <a:extLst>
              <a:ext uri="{FF2B5EF4-FFF2-40B4-BE49-F238E27FC236}">
                <a16:creationId xmlns:a16="http://schemas.microsoft.com/office/drawing/2014/main" id="{D2EF13DA-24C7-412C-B6C1-C99F8E5D9BBF}"/>
              </a:ext>
            </a:extLst>
          </p:cNvPr>
          <p:cNvPicPr>
            <a:picLocks noChangeAspect="1"/>
          </p:cNvPicPr>
          <p:nvPr/>
        </p:nvPicPr>
        <p:blipFill rotWithShape="1">
          <a:blip r:embed="rId3">
            <a:extLst>
              <a:ext uri="{28A0092B-C50C-407E-A947-70E740481C1C}">
                <a14:useLocalDpi xmlns:a14="http://schemas.microsoft.com/office/drawing/2010/main" val="0"/>
              </a:ext>
            </a:extLst>
          </a:blip>
          <a:srcRect l="19028" r="19028"/>
          <a:stretch/>
        </p:blipFill>
        <p:spPr>
          <a:xfrm>
            <a:off x="4639733" y="10"/>
            <a:ext cx="7552266" cy="6857990"/>
          </a:xfrm>
          <a:prstGeom prst="rect">
            <a:avLst/>
          </a:prstGeom>
        </p:spPr>
      </p:pic>
    </p:spTree>
    <p:extLst>
      <p:ext uri="{BB962C8B-B14F-4D97-AF65-F5344CB8AC3E}">
        <p14:creationId xmlns:p14="http://schemas.microsoft.com/office/powerpoint/2010/main" val="9287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0">
            <a:scrgbClr r="0" g="0" b="0"/>
          </a:lnRef>
          <a:fillRef idx="0">
            <a:scrgbClr r="0" g="0" b="0"/>
          </a:fillRef>
          <a:effectRef idx="0">
            <a:scrgbClr r="0" g="0" b="0"/>
          </a:effectRef>
          <a:fontRef idx="minor">
            <a:schemeClr val="accent1"/>
          </a:fontRef>
        </p:style>
        <p:txBody>
          <a:bodyPr/>
          <a:lstStyle/>
          <a:p>
            <a:r>
              <a:rPr lang="de-DE" dirty="0" err="1"/>
              <a:t>Shatila</a:t>
            </a:r>
            <a:r>
              <a:rPr lang="de-DE" dirty="0"/>
              <a:t> Camp </a:t>
            </a:r>
            <a:r>
              <a:rPr lang="en-GB" dirty="0"/>
              <a:t>Conditions</a:t>
            </a:r>
          </a:p>
        </p:txBody>
      </p:sp>
      <p:sp>
        <p:nvSpPr>
          <p:cNvPr id="3" name="Content Placeholder 2"/>
          <p:cNvSpPr>
            <a:spLocks noGrp="1"/>
          </p:cNvSpPr>
          <p:nvPr>
            <p:ph idx="1"/>
          </p:nvPr>
        </p:nvSpPr>
        <p:spPr/>
        <p:txBody>
          <a:bodyPr>
            <a:normAutofit/>
          </a:bodyPr>
          <a:lstStyle/>
          <a:p>
            <a:r>
              <a:rPr lang="en-US" sz="2800" b="1" dirty="0">
                <a:latin typeface="+mj-lt"/>
              </a:rPr>
              <a:t>Living Conditions:</a:t>
            </a:r>
          </a:p>
          <a:p>
            <a:r>
              <a:rPr lang="en-US" sz="2800" dirty="0">
                <a:latin typeface="+mj-lt"/>
              </a:rPr>
              <a:t>- Overcrowded and inadequate housing.</a:t>
            </a:r>
          </a:p>
          <a:p>
            <a:r>
              <a:rPr lang="en-US" sz="2800" dirty="0">
                <a:latin typeface="+mj-lt"/>
              </a:rPr>
              <a:t>- Historical violence (e.g., Sabra and Shatila massacre).</a:t>
            </a:r>
          </a:p>
          <a:p>
            <a:r>
              <a:rPr lang="en-US" sz="2800" dirty="0">
                <a:latin typeface="+mj-lt"/>
              </a:rPr>
              <a:t>- Lack of governmental authority and safety.</a:t>
            </a:r>
          </a:p>
        </p:txBody>
      </p:sp>
    </p:spTree>
    <p:extLst>
      <p:ext uri="{BB962C8B-B14F-4D97-AF65-F5344CB8AC3E}">
        <p14:creationId xmlns:p14="http://schemas.microsoft.com/office/powerpoint/2010/main" val="380291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0">
            <a:scrgbClr r="0" g="0" b="0"/>
          </a:lnRef>
          <a:fillRef idx="0">
            <a:scrgbClr r="0" g="0" b="0"/>
          </a:fillRef>
          <a:effectRef idx="0">
            <a:scrgbClr r="0" g="0" b="0"/>
          </a:effectRef>
          <a:fontRef idx="minor">
            <a:schemeClr val="accent1"/>
          </a:fontRef>
        </p:style>
        <p:txBody>
          <a:bodyPr/>
          <a:lstStyle/>
          <a:p>
            <a:r>
              <a:rPr lang="de-DE" dirty="0"/>
              <a:t>Mental Health Challenges</a:t>
            </a:r>
            <a:endParaRPr dirty="0"/>
          </a:p>
        </p:txBody>
      </p:sp>
      <p:sp>
        <p:nvSpPr>
          <p:cNvPr id="3" name="Content Placeholder 2"/>
          <p:cNvSpPr>
            <a:spLocks noGrp="1"/>
          </p:cNvSpPr>
          <p:nvPr>
            <p:ph idx="1"/>
          </p:nvPr>
        </p:nvSpPr>
        <p:spPr/>
        <p:txBody>
          <a:bodyPr>
            <a:normAutofit/>
          </a:bodyPr>
          <a:lstStyle/>
          <a:p>
            <a:r>
              <a:rPr lang="en-US" sz="2800" dirty="0">
                <a:latin typeface="+mj-lt"/>
              </a:rPr>
              <a:t>- Pre- and post-migration trauma, generational trauma</a:t>
            </a:r>
          </a:p>
          <a:p>
            <a:r>
              <a:rPr lang="en-US" sz="2800" dirty="0">
                <a:latin typeface="+mj-lt"/>
              </a:rPr>
              <a:t>- High levels of mental disorders among refugees.</a:t>
            </a:r>
          </a:p>
          <a:p>
            <a:r>
              <a:rPr lang="en-US" sz="2800" dirty="0">
                <a:latin typeface="+mj-lt"/>
              </a:rPr>
              <a:t>- Limited access to specialized mental health care.</a:t>
            </a:r>
          </a:p>
          <a:p>
            <a:r>
              <a:rPr lang="en-US" sz="2800" dirty="0">
                <a:latin typeface="+mj-lt"/>
              </a:rPr>
              <a:t>- Stigma and financial barriers to seeking help.</a:t>
            </a:r>
          </a:p>
        </p:txBody>
      </p:sp>
    </p:spTree>
    <p:extLst>
      <p:ext uri="{BB962C8B-B14F-4D97-AF65-F5344CB8AC3E}">
        <p14:creationId xmlns:p14="http://schemas.microsoft.com/office/powerpoint/2010/main" val="3910304686"/>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92F69"/>
      </a:accent1>
      <a:accent2>
        <a:srgbClr val="E5074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rama_Therapy_Presentation" id="{DFBC9F0A-F84B-4706-B712-91615115D048}" vid="{3368E747-C732-4302-B0DB-8F8AA4F87A7C}"/>
    </a:ext>
  </a:extLst>
</a:theme>
</file>

<file path=ppt/theme/theme2.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92F69"/>
      </a:accent1>
      <a:accent2>
        <a:srgbClr val="E5074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1232</Words>
  <Application>Microsoft Office PowerPoint</Application>
  <PresentationFormat>Widescreen</PresentationFormat>
  <Paragraphs>133</Paragraphs>
  <Slides>25</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Courier New</vt:lpstr>
      <vt:lpstr>Gill Sans</vt:lpstr>
      <vt:lpstr>Wingdings</vt:lpstr>
      <vt:lpstr>Retrospect</vt:lpstr>
      <vt:lpstr>Retrospect</vt:lpstr>
      <vt:lpstr>Drama Therapy as a Mental Health Intervention for Women in the Shatila Refugee Camp, Lebanon Field Report</vt:lpstr>
      <vt:lpstr>PowerPoint Presentation</vt:lpstr>
      <vt:lpstr>PowerPoint Presentation</vt:lpstr>
      <vt:lpstr>CONTENTS</vt:lpstr>
      <vt:lpstr>Introduction</vt:lpstr>
      <vt:lpstr>Background</vt:lpstr>
      <vt:lpstr>PowerPoint Presentation</vt:lpstr>
      <vt:lpstr>Shatila Camp Conditions</vt:lpstr>
      <vt:lpstr>Mental Health Challenges</vt:lpstr>
      <vt:lpstr>PowerPoint Presentation</vt:lpstr>
      <vt:lpstr>Drama Therapy Overview</vt:lpstr>
      <vt:lpstr>PowerPoint Presentation</vt:lpstr>
      <vt:lpstr>PowerPoint Presentation</vt:lpstr>
      <vt:lpstr>Drama Therapy Program in Shatila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Sakhi</dc:creator>
  <cp:lastModifiedBy>Sara Sakhi</cp:lastModifiedBy>
  <cp:revision>281</cp:revision>
  <dcterms:created xsi:type="dcterms:W3CDTF">2021-06-22T07:19:01Z</dcterms:created>
  <dcterms:modified xsi:type="dcterms:W3CDTF">2024-09-19T19:03:40Z</dcterms:modified>
</cp:coreProperties>
</file>